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85" r:id="rId4"/>
    <p:sldId id="286" r:id="rId5"/>
    <p:sldId id="287" r:id="rId6"/>
    <p:sldId id="288" r:id="rId7"/>
    <p:sldId id="290" r:id="rId8"/>
    <p:sldId id="304" r:id="rId9"/>
    <p:sldId id="305" r:id="rId10"/>
    <p:sldId id="302" r:id="rId11"/>
    <p:sldId id="303" r:id="rId12"/>
    <p:sldId id="296" r:id="rId13"/>
    <p:sldId id="297" r:id="rId14"/>
    <p:sldId id="298" r:id="rId15"/>
    <p:sldId id="299" r:id="rId16"/>
    <p:sldId id="300" r:id="rId17"/>
    <p:sldId id="301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48" autoAdjust="0"/>
    <p:restoredTop sz="97288" autoAdjust="0"/>
  </p:normalViewPr>
  <p:slideViewPr>
    <p:cSldViewPr snapToGrid="0" snapToObjects="1">
      <p:cViewPr>
        <p:scale>
          <a:sx n="147" d="100"/>
          <a:sy n="147" d="100"/>
        </p:scale>
        <p:origin x="-1928" y="-2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EB9B6-EE04-0840-902E-EEAAC4F3BDCC}" type="datetimeFigureOut">
              <a:rPr lang="en-US" smtClean="0"/>
              <a:t>06/04/2014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644E-EC30-284B-BF0A-69AF7CB52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836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EB9B6-EE04-0840-902E-EEAAC4F3BDCC}" type="datetimeFigureOut">
              <a:rPr lang="en-US" smtClean="0"/>
              <a:t>06/04/2014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644E-EC30-284B-BF0A-69AF7CB52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254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EB9B6-EE04-0840-902E-EEAAC4F3BDCC}" type="datetimeFigureOut">
              <a:rPr lang="en-US" smtClean="0"/>
              <a:t>06/04/2014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644E-EC30-284B-BF0A-69AF7CB52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095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EB9B6-EE04-0840-902E-EEAAC4F3BDCC}" type="datetimeFigureOut">
              <a:rPr lang="en-US" smtClean="0"/>
              <a:t>06/04/2014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644E-EC30-284B-BF0A-69AF7CB52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531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EB9B6-EE04-0840-902E-EEAAC4F3BDCC}" type="datetimeFigureOut">
              <a:rPr lang="en-US" smtClean="0"/>
              <a:t>06/04/2014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644E-EC30-284B-BF0A-69AF7CB52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829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EB9B6-EE04-0840-902E-EEAAC4F3BDCC}" type="datetimeFigureOut">
              <a:rPr lang="en-US" smtClean="0"/>
              <a:t>06/04/2014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644E-EC30-284B-BF0A-69AF7CB52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49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EB9B6-EE04-0840-902E-EEAAC4F3BDCC}" type="datetimeFigureOut">
              <a:rPr lang="en-US" smtClean="0"/>
              <a:t>06/04/2014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644E-EC30-284B-BF0A-69AF7CB52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50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EB9B6-EE04-0840-902E-EEAAC4F3BDCC}" type="datetimeFigureOut">
              <a:rPr lang="en-US" smtClean="0"/>
              <a:t>06/04/2014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644E-EC30-284B-BF0A-69AF7CB52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025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EB9B6-EE04-0840-902E-EEAAC4F3BDCC}" type="datetimeFigureOut">
              <a:rPr lang="en-US" smtClean="0"/>
              <a:t>06/04/2014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644E-EC30-284B-BF0A-69AF7CB52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301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EB9B6-EE04-0840-902E-EEAAC4F3BDCC}" type="datetimeFigureOut">
              <a:rPr lang="en-US" smtClean="0"/>
              <a:t>06/04/2014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644E-EC30-284B-BF0A-69AF7CB52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069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EB9B6-EE04-0840-902E-EEAAC4F3BDCC}" type="datetimeFigureOut">
              <a:rPr lang="en-US" smtClean="0"/>
              <a:t>06/04/2014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644E-EC30-284B-BF0A-69AF7CB52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84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EB9B6-EE04-0840-902E-EEAAC4F3BDCC}" type="datetimeFigureOut">
              <a:rPr lang="en-US" smtClean="0"/>
              <a:t>06/04/2014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C644E-EC30-284B-BF0A-69AF7CB52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9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Relationship Id="rId3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7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Relationship Id="rId6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4" Type="http://schemas.openxmlformats.org/officeDocument/2006/relationships/image" Target="../media/image67.png"/><Relationship Id="rId5" Type="http://schemas.openxmlformats.org/officeDocument/2006/relationships/image" Target="../media/image68.png"/><Relationship Id="rId6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Dublin </a:t>
            </a:r>
            <a:r>
              <a:rPr lang="en-US" dirty="0" err="1" smtClean="0"/>
              <a:t>Maths</a:t>
            </a:r>
            <a:r>
              <a:rPr lang="en-US" dirty="0" smtClean="0"/>
              <a:t> Camp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29395"/>
            <a:ext cx="6400800" cy="1752600"/>
          </a:xfrm>
        </p:spPr>
        <p:txBody>
          <a:bodyPr/>
          <a:lstStyle/>
          <a:p>
            <a:r>
              <a:rPr lang="en-US" dirty="0" smtClean="0"/>
              <a:t>April, UCD, Dublin</a:t>
            </a:r>
          </a:p>
          <a:p>
            <a:r>
              <a:rPr lang="en-US" dirty="0" smtClean="0"/>
              <a:t>Instructor: Dr. Lan K. Nguyen</a:t>
            </a:r>
          </a:p>
          <a:p>
            <a:r>
              <a:rPr lang="en-US" dirty="0" smtClean="0"/>
              <a:t>Systems Biology Ireland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968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51035" y="208369"/>
            <a:ext cx="7068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atin typeface="Arial"/>
                <a:cs typeface="Arial"/>
              </a:rPr>
              <a:t>Problem </a:t>
            </a:r>
            <a:r>
              <a:rPr lang="en-US" sz="3600" dirty="0" smtClean="0">
                <a:latin typeface="Arial"/>
                <a:cs typeface="Arial"/>
              </a:rPr>
              <a:t>3 (home work)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5770" y="965466"/>
            <a:ext cx="70703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i="1" dirty="0" smtClean="0">
                <a:latin typeface="Times"/>
                <a:cs typeface="Times"/>
              </a:rPr>
              <a:t>For any positive real numbers a, b, c, find all k such that the following inequality is true</a:t>
            </a:r>
            <a:endParaRPr lang="en-US" sz="1500" i="1" dirty="0">
              <a:latin typeface="Times"/>
              <a:cs typeface="Time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3610" y="2347226"/>
            <a:ext cx="855367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latin typeface="Times"/>
                <a:cs typeface="Times"/>
              </a:rPr>
              <a:t>Solution: </a:t>
            </a:r>
          </a:p>
          <a:p>
            <a:endParaRPr lang="en-US" sz="1500" b="1" i="1" dirty="0">
              <a:latin typeface="Times"/>
              <a:cs typeface="Times"/>
            </a:endParaRPr>
          </a:p>
          <a:p>
            <a:r>
              <a:rPr lang="en-US" sz="1500" i="1" dirty="0" smtClean="0">
                <a:latin typeface="Times"/>
                <a:cs typeface="Times"/>
              </a:rPr>
              <a:t>First, let a = b = c =1, the inequality becomes:							or</a:t>
            </a:r>
          </a:p>
          <a:p>
            <a:endParaRPr lang="en-US" sz="1500" i="1" dirty="0">
              <a:latin typeface="Times"/>
              <a:cs typeface="Times"/>
            </a:endParaRPr>
          </a:p>
          <a:p>
            <a:endParaRPr lang="en-US" sz="1500" i="1" dirty="0" smtClean="0">
              <a:latin typeface="Times"/>
              <a:cs typeface="Times"/>
            </a:endParaRPr>
          </a:p>
          <a:p>
            <a:endParaRPr lang="en-US" sz="1500" i="1" dirty="0">
              <a:latin typeface="Times"/>
              <a:cs typeface="Times"/>
            </a:endParaRPr>
          </a:p>
          <a:p>
            <a:endParaRPr lang="en-US" sz="1500" i="1" dirty="0" smtClean="0">
              <a:latin typeface="Times"/>
              <a:cs typeface="Times"/>
            </a:endParaRPr>
          </a:p>
          <a:p>
            <a:r>
              <a:rPr lang="en-US" sz="1500" i="1" dirty="0" smtClean="0">
                <a:latin typeface="Times"/>
                <a:cs typeface="Times"/>
              </a:rPr>
              <a:t>Now we let c -&gt; 0, then the inequality holds only if:</a:t>
            </a:r>
          </a:p>
          <a:p>
            <a:endParaRPr lang="en-US" sz="1500" i="1" dirty="0">
              <a:latin typeface="Times"/>
              <a:cs typeface="Times"/>
            </a:endParaRPr>
          </a:p>
          <a:p>
            <a:r>
              <a:rPr lang="en-US" sz="1500" i="1" dirty="0" smtClean="0">
                <a:latin typeface="Times"/>
                <a:cs typeface="Times"/>
              </a:rPr>
              <a:t>We’ll now prove that the roots of this new inequality will be all k that satisfy the problem’s condition or</a:t>
            </a:r>
          </a:p>
          <a:p>
            <a:endParaRPr lang="en-US" sz="1500" i="1" dirty="0">
              <a:latin typeface="Times"/>
              <a:cs typeface="Times"/>
            </a:endParaRPr>
          </a:p>
          <a:p>
            <a:r>
              <a:rPr lang="en-US" sz="1500" i="1" dirty="0" smtClean="0">
                <a:latin typeface="Times"/>
                <a:cs typeface="Times"/>
              </a:rPr>
              <a:t>															(1)</a:t>
            </a:r>
          </a:p>
          <a:p>
            <a:endParaRPr lang="en-US" sz="1500" i="1" dirty="0">
              <a:latin typeface="Times"/>
              <a:cs typeface="Times"/>
            </a:endParaRPr>
          </a:p>
          <a:p>
            <a:r>
              <a:rPr lang="en-US" sz="1500" i="1" dirty="0" smtClean="0">
                <a:latin typeface="Times"/>
                <a:cs typeface="Times"/>
              </a:rPr>
              <a:t>Now, let </a:t>
            </a:r>
          </a:p>
          <a:p>
            <a:r>
              <a:rPr lang="en-US" sz="1500" i="1" dirty="0" smtClean="0">
                <a:latin typeface="Times"/>
                <a:cs typeface="Times"/>
              </a:rPr>
              <a:t>							then  						and (1) becomes</a:t>
            </a:r>
          </a:p>
          <a:p>
            <a:endParaRPr lang="en-US" sz="1500" i="1" dirty="0">
              <a:latin typeface="Times"/>
              <a:cs typeface="Times"/>
            </a:endParaRPr>
          </a:p>
          <a:p>
            <a:endParaRPr lang="en-US" sz="1500" i="1" dirty="0" smtClean="0">
              <a:latin typeface="Times"/>
              <a:cs typeface="Times"/>
            </a:endParaRPr>
          </a:p>
          <a:p>
            <a:endParaRPr lang="en-US" sz="1500" i="1" dirty="0">
              <a:latin typeface="Times"/>
              <a:cs typeface="Times"/>
            </a:endParaRPr>
          </a:p>
          <a:p>
            <a:r>
              <a:rPr lang="en-US" sz="1500" i="1" dirty="0" smtClean="0">
                <a:latin typeface="Times"/>
                <a:cs typeface="Times"/>
              </a:rPr>
              <a:t>Applying AM-GM we get:</a:t>
            </a:r>
          </a:p>
          <a:p>
            <a:endParaRPr lang="en-US" sz="1500" i="1" dirty="0">
              <a:latin typeface="Times"/>
              <a:cs typeface="Times"/>
            </a:endParaRPr>
          </a:p>
        </p:txBody>
      </p:sp>
      <p:pic>
        <p:nvPicPr>
          <p:cNvPr id="7" name="Picture 6" descr="Screen Shot 2014-04-04 at 16.08.5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330" y="2821940"/>
            <a:ext cx="1892300" cy="431800"/>
          </a:xfrm>
          <a:prstGeom prst="rect">
            <a:avLst/>
          </a:prstGeom>
        </p:spPr>
      </p:pic>
      <p:pic>
        <p:nvPicPr>
          <p:cNvPr id="17" name="Picture 16" descr="Screen Shot 2014-04-04 at 16.09.0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050" y="2771140"/>
            <a:ext cx="850900" cy="444500"/>
          </a:xfrm>
          <a:prstGeom prst="rect">
            <a:avLst/>
          </a:prstGeom>
        </p:spPr>
      </p:pic>
      <p:pic>
        <p:nvPicPr>
          <p:cNvPr id="19" name="Picture 18" descr="Screen Shot 2014-04-04 at 16.09.2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820" y="3962021"/>
            <a:ext cx="1549400" cy="317500"/>
          </a:xfrm>
          <a:prstGeom prst="rect">
            <a:avLst/>
          </a:prstGeom>
        </p:spPr>
      </p:pic>
      <p:pic>
        <p:nvPicPr>
          <p:cNvPr id="20" name="Picture 19" descr="Screen Shot 2014-04-04 at 16.09.2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420" y="4690386"/>
            <a:ext cx="4711700" cy="736600"/>
          </a:xfrm>
          <a:prstGeom prst="rect">
            <a:avLst/>
          </a:prstGeom>
        </p:spPr>
      </p:pic>
      <p:pic>
        <p:nvPicPr>
          <p:cNvPr id="21" name="Picture 20" descr="Screen Shot 2014-04-04 at 16.09.3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35" y="5543550"/>
            <a:ext cx="2235200" cy="406400"/>
          </a:xfrm>
          <a:prstGeom prst="rect">
            <a:avLst/>
          </a:prstGeom>
        </p:spPr>
      </p:pic>
      <p:pic>
        <p:nvPicPr>
          <p:cNvPr id="22" name="Picture 21" descr="Screen Shot 2014-04-04 at 16.09.4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850" y="5594350"/>
            <a:ext cx="1955800" cy="292100"/>
          </a:xfrm>
          <a:prstGeom prst="rect">
            <a:avLst/>
          </a:prstGeom>
        </p:spPr>
      </p:pic>
      <p:pic>
        <p:nvPicPr>
          <p:cNvPr id="23" name="Picture 22" descr="Screen Shot 2014-04-04 at 16.09.49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620" y="6092190"/>
            <a:ext cx="3149600" cy="292100"/>
          </a:xfrm>
          <a:prstGeom prst="rect">
            <a:avLst/>
          </a:prstGeom>
        </p:spPr>
      </p:pic>
      <p:pic>
        <p:nvPicPr>
          <p:cNvPr id="24" name="Picture 23" descr="Screen Shot 2014-04-04 at 16.09.57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085" y="6518590"/>
            <a:ext cx="723900" cy="254000"/>
          </a:xfrm>
          <a:prstGeom prst="rect">
            <a:avLst/>
          </a:prstGeom>
        </p:spPr>
      </p:pic>
      <p:pic>
        <p:nvPicPr>
          <p:cNvPr id="26" name="Picture 25" descr="Screen Shot 2014-04-04 at 16.09.12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700" y="3253740"/>
            <a:ext cx="3416300" cy="736600"/>
          </a:xfrm>
          <a:prstGeom prst="rect">
            <a:avLst/>
          </a:prstGeom>
        </p:spPr>
      </p:pic>
      <p:pic>
        <p:nvPicPr>
          <p:cNvPr id="5" name="Picture 4" descr="Screen Shot 2014-04-06 at 19.56.04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632" y="1305911"/>
            <a:ext cx="5892116" cy="94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808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4-04-04 at 16.10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270" y="914400"/>
            <a:ext cx="6642100" cy="1828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70560" y="393562"/>
            <a:ext cx="7142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latin typeface="Times"/>
                <a:cs typeface="Times"/>
              </a:rPr>
              <a:t>NOW</a:t>
            </a:r>
            <a:r>
              <a:rPr lang="en-US" i="1" dirty="0">
                <a:latin typeface="Times"/>
                <a:cs typeface="Times"/>
              </a:rPr>
              <a:t>, if we reuse the result of Problem 1 then we have:</a:t>
            </a:r>
          </a:p>
        </p:txBody>
      </p:sp>
      <p:sp>
        <p:nvSpPr>
          <p:cNvPr id="5" name="Rectangle 4"/>
          <p:cNvSpPr/>
          <p:nvPr/>
        </p:nvSpPr>
        <p:spPr>
          <a:xfrm>
            <a:off x="670560" y="3075802"/>
            <a:ext cx="7142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latin typeface="Times"/>
                <a:cs typeface="Times"/>
              </a:rPr>
              <a:t>Thus, our proof is completed. This means that our hypothesis above is correct, that all k to be identified are roots of</a:t>
            </a:r>
          </a:p>
          <a:p>
            <a:endParaRPr lang="en-US" i="1" dirty="0">
              <a:latin typeface="Times"/>
              <a:cs typeface="Times"/>
            </a:endParaRPr>
          </a:p>
          <a:p>
            <a:r>
              <a:rPr lang="en-US" i="1" dirty="0" smtClean="0">
                <a:latin typeface="Times"/>
                <a:cs typeface="Times"/>
              </a:rPr>
              <a:t>You can easily solve this and find k. </a:t>
            </a:r>
            <a:endParaRPr lang="en-US" i="1" dirty="0">
              <a:latin typeface="Times"/>
              <a:cs typeface="Times"/>
            </a:endParaRPr>
          </a:p>
        </p:txBody>
      </p:sp>
      <p:pic>
        <p:nvPicPr>
          <p:cNvPr id="6" name="Picture 5" descr="Screen Shot 2014-04-04 at 16.09.2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0" y="3384313"/>
            <a:ext cx="15494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410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51035" y="208369"/>
            <a:ext cx="7068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atin typeface="Arial"/>
                <a:cs typeface="Arial"/>
              </a:rPr>
              <a:t>Problem </a:t>
            </a:r>
            <a:r>
              <a:rPr lang="en-US" sz="3600" dirty="0" smtClean="0">
                <a:latin typeface="Arial"/>
                <a:cs typeface="Arial"/>
              </a:rPr>
              <a:t>4 (home work)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5770" y="965466"/>
            <a:ext cx="70703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i="1" dirty="0" smtClean="0">
                <a:latin typeface="Times"/>
                <a:cs typeface="Times"/>
              </a:rPr>
              <a:t>For any positive real numbers a, b, c. Prove:</a:t>
            </a:r>
            <a:endParaRPr lang="en-US" sz="1500" i="1" dirty="0">
              <a:latin typeface="Times"/>
              <a:cs typeface="Time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695793"/>
            <a:ext cx="8547748" cy="6786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500" b="1" i="1" dirty="0" smtClean="0">
              <a:latin typeface="Times"/>
              <a:cs typeface="Times"/>
            </a:endParaRPr>
          </a:p>
          <a:p>
            <a:endParaRPr lang="en-US" sz="1500" b="1" i="1" dirty="0">
              <a:latin typeface="Times"/>
              <a:cs typeface="Times"/>
            </a:endParaRPr>
          </a:p>
          <a:p>
            <a:endParaRPr lang="en-US" sz="1500" b="1" dirty="0" smtClean="0">
              <a:latin typeface="Times"/>
              <a:cs typeface="Times"/>
            </a:endParaRPr>
          </a:p>
          <a:p>
            <a:r>
              <a:rPr lang="en-US" sz="1500" b="1" dirty="0" smtClean="0">
                <a:latin typeface="Times"/>
                <a:cs typeface="Times"/>
              </a:rPr>
              <a:t>Solution 1</a:t>
            </a:r>
            <a:r>
              <a:rPr lang="en-US" sz="1500" b="1" i="1" dirty="0" smtClean="0">
                <a:latin typeface="Times"/>
                <a:cs typeface="Times"/>
              </a:rPr>
              <a:t>:</a:t>
            </a:r>
          </a:p>
          <a:p>
            <a:endParaRPr lang="en-US" sz="1500" b="1" i="1" dirty="0" smtClean="0">
              <a:latin typeface="Times"/>
              <a:cs typeface="Times"/>
            </a:endParaRPr>
          </a:p>
          <a:p>
            <a:r>
              <a:rPr lang="en-US" sz="1500" i="1" dirty="0" smtClean="0">
                <a:latin typeface="Times"/>
                <a:cs typeface="Times"/>
              </a:rPr>
              <a:t>Observe that:							so we can rewrite the above inequality to be:</a:t>
            </a:r>
          </a:p>
          <a:p>
            <a:endParaRPr lang="en-US" sz="1500" i="1" dirty="0">
              <a:latin typeface="Times"/>
              <a:cs typeface="Times"/>
            </a:endParaRPr>
          </a:p>
          <a:p>
            <a:endParaRPr lang="en-US" sz="1500" i="1" dirty="0" smtClean="0">
              <a:latin typeface="Times"/>
              <a:cs typeface="Times"/>
            </a:endParaRPr>
          </a:p>
          <a:p>
            <a:endParaRPr lang="en-US" sz="1500" i="1" dirty="0">
              <a:latin typeface="Times"/>
              <a:cs typeface="Times"/>
            </a:endParaRPr>
          </a:p>
          <a:p>
            <a:endParaRPr lang="en-US" sz="1500" i="1" dirty="0" smtClean="0">
              <a:latin typeface="Times"/>
              <a:cs typeface="Times"/>
            </a:endParaRPr>
          </a:p>
          <a:p>
            <a:r>
              <a:rPr lang="en-US" sz="1500" i="1" dirty="0" smtClean="0">
                <a:latin typeface="Times"/>
                <a:cs typeface="Times"/>
              </a:rPr>
              <a:t>According to Cauchy Schwarz:</a:t>
            </a:r>
          </a:p>
          <a:p>
            <a:endParaRPr lang="en-US" sz="1500" i="1" dirty="0">
              <a:latin typeface="Times"/>
              <a:cs typeface="Times"/>
            </a:endParaRPr>
          </a:p>
          <a:p>
            <a:endParaRPr lang="en-US" sz="1500" i="1" dirty="0" smtClean="0">
              <a:latin typeface="Times"/>
              <a:cs typeface="Times"/>
            </a:endParaRPr>
          </a:p>
          <a:p>
            <a:endParaRPr lang="en-US" sz="1500" i="1" dirty="0">
              <a:latin typeface="Times"/>
              <a:cs typeface="Times"/>
            </a:endParaRPr>
          </a:p>
          <a:p>
            <a:r>
              <a:rPr lang="en-US" sz="1500" i="1" dirty="0" smtClean="0">
                <a:latin typeface="Times"/>
                <a:cs typeface="Times"/>
              </a:rPr>
              <a:t>Thus, we only need to prove:</a:t>
            </a:r>
          </a:p>
          <a:p>
            <a:endParaRPr lang="en-US" sz="1500" i="1" dirty="0">
              <a:latin typeface="Times"/>
              <a:cs typeface="Times"/>
            </a:endParaRPr>
          </a:p>
          <a:p>
            <a:endParaRPr lang="en-US" sz="1500" i="1" dirty="0" smtClean="0">
              <a:latin typeface="Times"/>
              <a:cs typeface="Times"/>
            </a:endParaRPr>
          </a:p>
          <a:p>
            <a:r>
              <a:rPr lang="en-US" sz="1500" i="1" dirty="0" smtClean="0">
                <a:latin typeface="Times"/>
                <a:cs typeface="Times"/>
              </a:rPr>
              <a:t>However, this comes from 							and other two similar expressions,</a:t>
            </a:r>
          </a:p>
          <a:p>
            <a:endParaRPr lang="en-US" sz="1500" i="1" dirty="0">
              <a:latin typeface="Times"/>
              <a:cs typeface="Times"/>
            </a:endParaRPr>
          </a:p>
          <a:p>
            <a:r>
              <a:rPr lang="en-US" sz="1500" i="1" dirty="0" smtClean="0">
                <a:latin typeface="Times"/>
                <a:cs typeface="Times"/>
              </a:rPr>
              <a:t>which are again a consequence of Cauchy Schwarz ( you can appreciate that C-S is extremely powerful)</a:t>
            </a:r>
            <a:endParaRPr lang="en-US" sz="1500" i="1" dirty="0">
              <a:latin typeface="Times"/>
              <a:cs typeface="Times"/>
            </a:endParaRPr>
          </a:p>
          <a:p>
            <a:endParaRPr lang="en-US" sz="1500" b="1" i="1" dirty="0" smtClean="0">
              <a:latin typeface="Times"/>
              <a:cs typeface="Times"/>
            </a:endParaRPr>
          </a:p>
          <a:p>
            <a:r>
              <a:rPr lang="en-US" sz="1500" i="1" dirty="0" smtClean="0">
                <a:latin typeface="Times"/>
                <a:cs typeface="Times"/>
              </a:rPr>
              <a:t>Our proof is finished, it’s easy to see that equality occurs if and only if a =b = c.</a:t>
            </a:r>
            <a:endParaRPr lang="en-US" sz="1500" i="1" dirty="0">
              <a:latin typeface="Times"/>
              <a:cs typeface="Times"/>
            </a:endParaRPr>
          </a:p>
          <a:p>
            <a:endParaRPr lang="en-US" sz="1500" b="1" i="1" dirty="0" smtClean="0">
              <a:latin typeface="Times"/>
              <a:cs typeface="Times"/>
            </a:endParaRPr>
          </a:p>
          <a:p>
            <a:endParaRPr lang="en-US" sz="1500" b="1" i="1" dirty="0">
              <a:latin typeface="Times"/>
              <a:cs typeface="Times"/>
            </a:endParaRPr>
          </a:p>
          <a:p>
            <a:endParaRPr lang="en-US" sz="1500" b="1" i="1" dirty="0" smtClean="0">
              <a:latin typeface="Times"/>
              <a:cs typeface="Times"/>
            </a:endParaRPr>
          </a:p>
          <a:p>
            <a:endParaRPr lang="en-US" sz="1500" b="1" i="1" dirty="0">
              <a:latin typeface="Times"/>
              <a:cs typeface="Times"/>
            </a:endParaRPr>
          </a:p>
          <a:p>
            <a:endParaRPr lang="en-US" sz="1500" i="1" dirty="0">
              <a:latin typeface="Times"/>
              <a:cs typeface="Times"/>
            </a:endParaRPr>
          </a:p>
          <a:p>
            <a:endParaRPr lang="en-US" sz="1500" b="1" i="1" dirty="0">
              <a:latin typeface="Times"/>
              <a:cs typeface="Times"/>
            </a:endParaRPr>
          </a:p>
          <a:p>
            <a:endParaRPr lang="en-US" sz="1500" i="1" dirty="0">
              <a:latin typeface="Times"/>
              <a:cs typeface="Times"/>
            </a:endParaRPr>
          </a:p>
        </p:txBody>
      </p:sp>
      <p:pic>
        <p:nvPicPr>
          <p:cNvPr id="2" name="Picture 1" descr="Screen Shot 2014-04-04 at 17.40.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571" y="1288631"/>
            <a:ext cx="6044660" cy="934260"/>
          </a:xfrm>
          <a:prstGeom prst="rect">
            <a:avLst/>
          </a:prstGeom>
        </p:spPr>
      </p:pic>
      <p:pic>
        <p:nvPicPr>
          <p:cNvPr id="7" name="Picture 6" descr="Screen Shot 2014-04-04 at 17.40.5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680" y="2775412"/>
            <a:ext cx="2588207" cy="519952"/>
          </a:xfrm>
          <a:prstGeom prst="rect">
            <a:avLst/>
          </a:prstGeom>
        </p:spPr>
      </p:pic>
      <p:pic>
        <p:nvPicPr>
          <p:cNvPr id="9" name="Picture 8" descr="Screen Shot 2014-04-04 at 17.41.0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965" y="3295364"/>
            <a:ext cx="4348688" cy="658599"/>
          </a:xfrm>
          <a:prstGeom prst="rect">
            <a:avLst/>
          </a:prstGeom>
        </p:spPr>
      </p:pic>
      <p:pic>
        <p:nvPicPr>
          <p:cNvPr id="16" name="Picture 15" descr="Screen Shot 2014-04-04 at 17.41.0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691" y="4275487"/>
            <a:ext cx="3918485" cy="625869"/>
          </a:xfrm>
          <a:prstGeom prst="rect">
            <a:avLst/>
          </a:prstGeom>
        </p:spPr>
      </p:pic>
      <p:pic>
        <p:nvPicPr>
          <p:cNvPr id="17" name="Picture 16" descr="Screen Shot 2014-04-04 at 17.43.57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691" y="4996129"/>
            <a:ext cx="4046048" cy="421822"/>
          </a:xfrm>
          <a:prstGeom prst="rect">
            <a:avLst/>
          </a:prstGeom>
        </p:spPr>
      </p:pic>
      <p:pic>
        <p:nvPicPr>
          <p:cNvPr id="18" name="Picture 17" descr="Screen Shot 2014-04-04 at 17.44.01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7777" y="5438531"/>
            <a:ext cx="2241721" cy="52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79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04800" y="226814"/>
            <a:ext cx="85477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500" b="1" i="1" dirty="0" smtClean="0">
              <a:latin typeface="Times"/>
              <a:cs typeface="Times"/>
            </a:endParaRPr>
          </a:p>
          <a:p>
            <a:endParaRPr lang="en-US" sz="1500" b="1" i="1" dirty="0">
              <a:latin typeface="Times"/>
              <a:cs typeface="Times"/>
            </a:endParaRPr>
          </a:p>
          <a:p>
            <a:r>
              <a:rPr lang="en-US" sz="1500" b="1" dirty="0" smtClean="0">
                <a:latin typeface="Times"/>
                <a:cs typeface="Times"/>
              </a:rPr>
              <a:t>Solution 2</a:t>
            </a:r>
            <a:r>
              <a:rPr lang="en-US" sz="1500" b="1" i="1" dirty="0" smtClean="0">
                <a:latin typeface="Times"/>
                <a:cs typeface="Times"/>
              </a:rPr>
              <a:t>:</a:t>
            </a:r>
          </a:p>
          <a:p>
            <a:endParaRPr lang="en-US" sz="1500" b="1" i="1" dirty="0" smtClean="0">
              <a:latin typeface="Times"/>
              <a:cs typeface="Times"/>
            </a:endParaRPr>
          </a:p>
          <a:p>
            <a:r>
              <a:rPr lang="en-US" sz="1500" i="1" dirty="0" smtClean="0">
                <a:latin typeface="Times"/>
                <a:cs typeface="Times"/>
              </a:rPr>
              <a:t>The to-be-proved is an inequality with zero “degree”, thus we can assume: a + b + c =1 </a:t>
            </a:r>
          </a:p>
          <a:p>
            <a:endParaRPr lang="en-US" sz="1500" i="1" dirty="0">
              <a:latin typeface="Times"/>
              <a:cs typeface="Times"/>
            </a:endParaRPr>
          </a:p>
          <a:p>
            <a:r>
              <a:rPr lang="en-US" sz="1500" i="1" dirty="0" smtClean="0">
                <a:latin typeface="Times"/>
                <a:cs typeface="Times"/>
              </a:rPr>
              <a:t>which converts the inequality to:</a:t>
            </a:r>
          </a:p>
          <a:p>
            <a:endParaRPr lang="en-US" sz="1500" i="1" dirty="0">
              <a:latin typeface="Times"/>
              <a:cs typeface="Times"/>
            </a:endParaRPr>
          </a:p>
          <a:p>
            <a:endParaRPr lang="en-US" sz="1500" i="1" dirty="0" smtClean="0">
              <a:latin typeface="Times"/>
              <a:cs typeface="Times"/>
            </a:endParaRPr>
          </a:p>
          <a:p>
            <a:endParaRPr lang="en-US" sz="1500" i="1" dirty="0">
              <a:latin typeface="Times"/>
              <a:cs typeface="Times"/>
            </a:endParaRPr>
          </a:p>
          <a:p>
            <a:endParaRPr lang="en-US" sz="1500" i="1" dirty="0" smtClean="0">
              <a:latin typeface="Times"/>
              <a:cs typeface="Times"/>
            </a:endParaRPr>
          </a:p>
          <a:p>
            <a:r>
              <a:rPr lang="en-US" sz="1500" i="1" dirty="0" smtClean="0">
                <a:latin typeface="Times"/>
                <a:cs typeface="Times"/>
              </a:rPr>
              <a:t>Now, a bit of (clearer) transformation:</a:t>
            </a:r>
          </a:p>
          <a:p>
            <a:endParaRPr lang="en-US" sz="1500" i="1" dirty="0">
              <a:latin typeface="Times"/>
              <a:cs typeface="Times"/>
            </a:endParaRPr>
          </a:p>
          <a:p>
            <a:endParaRPr lang="en-US" sz="1500" i="1" dirty="0" smtClean="0">
              <a:latin typeface="Times"/>
              <a:cs typeface="Times"/>
            </a:endParaRPr>
          </a:p>
          <a:p>
            <a:endParaRPr lang="en-US" sz="1500" i="1" dirty="0">
              <a:latin typeface="Times"/>
              <a:cs typeface="Times"/>
            </a:endParaRPr>
          </a:p>
          <a:p>
            <a:endParaRPr lang="en-US" sz="1500" i="1" dirty="0" smtClean="0">
              <a:latin typeface="Times"/>
              <a:cs typeface="Times"/>
            </a:endParaRPr>
          </a:p>
          <a:p>
            <a:r>
              <a:rPr lang="en-US" sz="1500" i="1" dirty="0" smtClean="0">
                <a:latin typeface="Times"/>
                <a:cs typeface="Times"/>
              </a:rPr>
              <a:t>We obtain:</a:t>
            </a:r>
          </a:p>
          <a:p>
            <a:endParaRPr lang="en-US" sz="1500" i="1" dirty="0">
              <a:latin typeface="Times"/>
              <a:cs typeface="Times"/>
            </a:endParaRPr>
          </a:p>
          <a:p>
            <a:endParaRPr lang="en-US" sz="1500" i="1" dirty="0" smtClean="0">
              <a:latin typeface="Times"/>
              <a:cs typeface="Times"/>
            </a:endParaRPr>
          </a:p>
          <a:p>
            <a:endParaRPr lang="en-US" sz="1500" i="1" dirty="0">
              <a:latin typeface="Times"/>
              <a:cs typeface="Times"/>
            </a:endParaRPr>
          </a:p>
          <a:p>
            <a:endParaRPr lang="en-US" sz="1500" i="1" dirty="0" smtClean="0">
              <a:latin typeface="Times"/>
              <a:cs typeface="Times"/>
            </a:endParaRPr>
          </a:p>
          <a:p>
            <a:endParaRPr lang="en-US" sz="1500" i="1" dirty="0">
              <a:latin typeface="Times"/>
              <a:cs typeface="Times"/>
            </a:endParaRPr>
          </a:p>
          <a:p>
            <a:r>
              <a:rPr lang="en-US" sz="1500" i="1" dirty="0" smtClean="0">
                <a:latin typeface="Times"/>
                <a:cs typeface="Times"/>
              </a:rPr>
              <a:t>which is the proof.</a:t>
            </a:r>
            <a:endParaRPr lang="en-US" sz="1500" i="1" dirty="0">
              <a:latin typeface="Times"/>
              <a:cs typeface="Times"/>
            </a:endParaRPr>
          </a:p>
          <a:p>
            <a:endParaRPr lang="en-US" sz="1500" i="1" dirty="0">
              <a:latin typeface="Times"/>
              <a:cs typeface="Times"/>
            </a:endParaRPr>
          </a:p>
        </p:txBody>
      </p:sp>
      <p:pic>
        <p:nvPicPr>
          <p:cNvPr id="6" name="Picture 5" descr="Screen Shot 2014-04-04 at 17.55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231" y="1893357"/>
            <a:ext cx="4777864" cy="728266"/>
          </a:xfrm>
          <a:prstGeom prst="rect">
            <a:avLst/>
          </a:prstGeom>
        </p:spPr>
      </p:pic>
      <p:pic>
        <p:nvPicPr>
          <p:cNvPr id="8" name="Picture 7" descr="Screen Shot 2014-04-04 at 17.55.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41" y="2998786"/>
            <a:ext cx="7078186" cy="850302"/>
          </a:xfrm>
          <a:prstGeom prst="rect">
            <a:avLst/>
          </a:prstGeom>
        </p:spPr>
      </p:pic>
      <p:pic>
        <p:nvPicPr>
          <p:cNvPr id="10" name="Picture 9" descr="Screen Shot 2014-04-04 at 17.55.5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41" y="4284694"/>
            <a:ext cx="8943459" cy="77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862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51035" y="208369"/>
            <a:ext cx="7068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atin typeface="Arial"/>
                <a:cs typeface="Arial"/>
              </a:rPr>
              <a:t>Problem </a:t>
            </a:r>
            <a:r>
              <a:rPr lang="en-US" sz="3600" dirty="0" smtClean="0">
                <a:latin typeface="Arial"/>
                <a:cs typeface="Arial"/>
              </a:rPr>
              <a:t>5 (home work)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2387" y="965466"/>
            <a:ext cx="82579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i="1" dirty="0" smtClean="0">
                <a:latin typeface="Times"/>
                <a:cs typeface="Times"/>
              </a:rPr>
              <a:t>Given x1, x2, y1, y2, z1, z2 are real numbers such that: x1, x2 &gt;0, x1 y1 &gt; z1</a:t>
            </a:r>
            <a:r>
              <a:rPr lang="en-US" sz="1500" i="1" baseline="30000" dirty="0" smtClean="0">
                <a:latin typeface="Times"/>
                <a:cs typeface="Times"/>
              </a:rPr>
              <a:t>2</a:t>
            </a:r>
            <a:r>
              <a:rPr lang="en-US" sz="1500" i="1" dirty="0" smtClean="0">
                <a:latin typeface="Times"/>
                <a:cs typeface="Times"/>
              </a:rPr>
              <a:t>and </a:t>
            </a:r>
            <a:r>
              <a:rPr lang="en-US" sz="1500" i="1" dirty="0">
                <a:latin typeface="Times"/>
                <a:cs typeface="Times"/>
              </a:rPr>
              <a:t>, </a:t>
            </a:r>
            <a:r>
              <a:rPr lang="en-US" sz="1500" i="1" dirty="0" smtClean="0">
                <a:latin typeface="Times"/>
                <a:cs typeface="Times"/>
              </a:rPr>
              <a:t>x2 y2 </a:t>
            </a:r>
            <a:r>
              <a:rPr lang="en-US" sz="1500" i="1" dirty="0">
                <a:latin typeface="Times"/>
                <a:cs typeface="Times"/>
              </a:rPr>
              <a:t>&gt; z</a:t>
            </a:r>
            <a:r>
              <a:rPr lang="en-US" sz="1500" i="1" dirty="0" smtClean="0">
                <a:latin typeface="Times"/>
                <a:cs typeface="Times"/>
              </a:rPr>
              <a:t>2</a:t>
            </a:r>
            <a:r>
              <a:rPr lang="en-US" sz="1500" i="1" baseline="30000" dirty="0" smtClean="0">
                <a:latin typeface="Times"/>
                <a:cs typeface="Times"/>
              </a:rPr>
              <a:t>2</a:t>
            </a:r>
            <a:endParaRPr lang="en-US" sz="1500" i="1" dirty="0">
              <a:latin typeface="Times"/>
              <a:cs typeface="Times"/>
            </a:endParaRPr>
          </a:p>
          <a:p>
            <a:r>
              <a:rPr lang="en-US" sz="1500" i="1" dirty="0" smtClean="0">
                <a:latin typeface="Times"/>
                <a:cs typeface="Times"/>
              </a:rPr>
              <a:t>Prove:</a:t>
            </a:r>
            <a:endParaRPr lang="en-US" sz="1500" i="1" dirty="0">
              <a:latin typeface="Times"/>
              <a:cs typeface="Time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695793"/>
            <a:ext cx="8547748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500" b="1" i="1" dirty="0" smtClean="0">
              <a:latin typeface="Times"/>
              <a:cs typeface="Times"/>
            </a:endParaRPr>
          </a:p>
          <a:p>
            <a:endParaRPr lang="en-US" sz="1500" b="1" i="1" dirty="0">
              <a:latin typeface="Times"/>
              <a:cs typeface="Times"/>
            </a:endParaRPr>
          </a:p>
          <a:p>
            <a:endParaRPr lang="en-US" sz="1500" b="1" dirty="0" smtClean="0">
              <a:latin typeface="Times"/>
              <a:cs typeface="Times"/>
            </a:endParaRPr>
          </a:p>
          <a:p>
            <a:r>
              <a:rPr lang="en-US" sz="1500" b="1" dirty="0" smtClean="0">
                <a:latin typeface="Times"/>
                <a:cs typeface="Times"/>
              </a:rPr>
              <a:t>Solution 1</a:t>
            </a:r>
            <a:r>
              <a:rPr lang="en-US" sz="1500" b="1" i="1" dirty="0" smtClean="0">
                <a:latin typeface="Times"/>
                <a:cs typeface="Times"/>
              </a:rPr>
              <a:t>:</a:t>
            </a:r>
          </a:p>
          <a:p>
            <a:r>
              <a:rPr lang="en-US" sz="1500" i="1" dirty="0" smtClean="0">
                <a:latin typeface="Times"/>
                <a:cs typeface="Times"/>
              </a:rPr>
              <a:t>From given conditions, we can see that y</a:t>
            </a:r>
            <a:r>
              <a:rPr lang="en-US" sz="1500" i="1" baseline="-25000" dirty="0" smtClean="0">
                <a:latin typeface="Times"/>
                <a:cs typeface="Times"/>
              </a:rPr>
              <a:t>1</a:t>
            </a:r>
            <a:r>
              <a:rPr lang="en-US" sz="1500" i="1" dirty="0" smtClean="0">
                <a:latin typeface="Times"/>
                <a:cs typeface="Times"/>
              </a:rPr>
              <a:t> and y</a:t>
            </a:r>
            <a:r>
              <a:rPr lang="en-US" sz="1500" i="1" baseline="-25000" dirty="0" smtClean="0">
                <a:latin typeface="Times"/>
                <a:cs typeface="Times"/>
              </a:rPr>
              <a:t>2 </a:t>
            </a:r>
            <a:r>
              <a:rPr lang="en-US" sz="1500" i="1" dirty="0" smtClean="0">
                <a:latin typeface="Times"/>
                <a:cs typeface="Times"/>
              </a:rPr>
              <a:t>are positive. This allows us to apply AM-GM to obtain:</a:t>
            </a:r>
          </a:p>
          <a:p>
            <a:endParaRPr lang="en-US" sz="1500" i="1" dirty="0">
              <a:latin typeface="Times"/>
              <a:cs typeface="Times"/>
            </a:endParaRPr>
          </a:p>
          <a:p>
            <a:endParaRPr lang="en-US" sz="1500" i="1" dirty="0" smtClean="0">
              <a:latin typeface="Times"/>
              <a:cs typeface="Times"/>
            </a:endParaRPr>
          </a:p>
          <a:p>
            <a:endParaRPr lang="en-US" sz="1500" i="1" dirty="0">
              <a:latin typeface="Times"/>
              <a:cs typeface="Times"/>
            </a:endParaRPr>
          </a:p>
          <a:p>
            <a:r>
              <a:rPr lang="en-US" sz="1500" i="1" dirty="0" smtClean="0">
                <a:latin typeface="Times"/>
                <a:cs typeface="Times"/>
              </a:rPr>
              <a:t>Now, let: 						and						we have</a:t>
            </a:r>
          </a:p>
          <a:p>
            <a:endParaRPr lang="en-US" sz="1500" i="1" dirty="0">
              <a:latin typeface="Times"/>
              <a:cs typeface="Times"/>
            </a:endParaRPr>
          </a:p>
          <a:p>
            <a:endParaRPr lang="en-US" sz="1500" i="1" dirty="0" smtClean="0">
              <a:latin typeface="Times"/>
              <a:cs typeface="Times"/>
            </a:endParaRPr>
          </a:p>
          <a:p>
            <a:endParaRPr lang="en-US" sz="1500" i="1" dirty="0">
              <a:latin typeface="Times"/>
              <a:cs typeface="Times"/>
            </a:endParaRPr>
          </a:p>
          <a:p>
            <a:endParaRPr lang="en-US" sz="1500" i="1" dirty="0" smtClean="0">
              <a:latin typeface="Times"/>
              <a:cs typeface="Times"/>
            </a:endParaRPr>
          </a:p>
          <a:p>
            <a:endParaRPr lang="en-US" sz="1500" i="1" dirty="0">
              <a:latin typeface="Times"/>
              <a:cs typeface="Times"/>
            </a:endParaRPr>
          </a:p>
          <a:p>
            <a:endParaRPr lang="en-US" sz="1500" i="1" dirty="0" smtClean="0">
              <a:latin typeface="Times"/>
              <a:cs typeface="Times"/>
            </a:endParaRPr>
          </a:p>
          <a:p>
            <a:endParaRPr lang="en-US" sz="1500" i="1" dirty="0">
              <a:latin typeface="Times"/>
              <a:cs typeface="Times"/>
            </a:endParaRPr>
          </a:p>
          <a:p>
            <a:endParaRPr lang="en-US" sz="1500" i="1" dirty="0" smtClean="0">
              <a:latin typeface="Times"/>
              <a:cs typeface="Times"/>
            </a:endParaRPr>
          </a:p>
          <a:p>
            <a:r>
              <a:rPr lang="en-US" sz="1500" i="1" dirty="0" smtClean="0">
                <a:latin typeface="Times"/>
                <a:cs typeface="Times"/>
              </a:rPr>
              <a:t>Thus, to obtain the proof we just need to show</a:t>
            </a:r>
          </a:p>
          <a:p>
            <a:endParaRPr lang="en-US" sz="1500" i="1" dirty="0" smtClean="0">
              <a:latin typeface="Times"/>
              <a:cs typeface="Times"/>
            </a:endParaRPr>
          </a:p>
          <a:p>
            <a:endParaRPr lang="en-US" sz="1500" i="1" dirty="0" smtClean="0">
              <a:latin typeface="Times"/>
              <a:cs typeface="Times"/>
            </a:endParaRPr>
          </a:p>
          <a:p>
            <a:endParaRPr lang="en-US" sz="1500" i="1" dirty="0">
              <a:latin typeface="Times"/>
              <a:cs typeface="Times"/>
            </a:endParaRPr>
          </a:p>
          <a:p>
            <a:r>
              <a:rPr lang="en-US" sz="1500" i="1" dirty="0" smtClean="0">
                <a:latin typeface="Times"/>
                <a:cs typeface="Times"/>
              </a:rPr>
              <a:t>which is trivial according to AM-GM…</a:t>
            </a:r>
          </a:p>
          <a:p>
            <a:endParaRPr lang="en-US" sz="1500" i="1" dirty="0">
              <a:latin typeface="Times"/>
              <a:cs typeface="Times"/>
            </a:endParaRPr>
          </a:p>
          <a:p>
            <a:endParaRPr lang="en-US" sz="1500" i="1" dirty="0" smtClean="0">
              <a:latin typeface="Times"/>
              <a:cs typeface="Times"/>
            </a:endParaRPr>
          </a:p>
          <a:p>
            <a:endParaRPr lang="en-US" sz="1500" i="1" dirty="0">
              <a:latin typeface="Times"/>
              <a:cs typeface="Times"/>
            </a:endParaRPr>
          </a:p>
          <a:p>
            <a:r>
              <a:rPr lang="en-US" sz="1500" i="1" dirty="0" smtClean="0">
                <a:latin typeface="Times"/>
                <a:cs typeface="Times"/>
              </a:rPr>
              <a:t> </a:t>
            </a:r>
          </a:p>
        </p:txBody>
      </p:sp>
      <p:pic>
        <p:nvPicPr>
          <p:cNvPr id="6" name="Picture 5" descr="Screen Shot 2014-04-04 at 18.01.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524" y="1333242"/>
            <a:ext cx="6572717" cy="945998"/>
          </a:xfrm>
          <a:prstGeom prst="rect">
            <a:avLst/>
          </a:prstGeom>
        </p:spPr>
      </p:pic>
      <p:pic>
        <p:nvPicPr>
          <p:cNvPr id="8" name="Picture 7" descr="Screen Shot 2014-04-04 at 18.01.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35" y="2933634"/>
            <a:ext cx="6619576" cy="442678"/>
          </a:xfrm>
          <a:prstGeom prst="rect">
            <a:avLst/>
          </a:prstGeom>
        </p:spPr>
      </p:pic>
      <p:pic>
        <p:nvPicPr>
          <p:cNvPr id="10" name="Picture 9" descr="Screen Shot 2014-04-04 at 18.01.2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289" y="3533755"/>
            <a:ext cx="1445361" cy="337251"/>
          </a:xfrm>
          <a:prstGeom prst="rect">
            <a:avLst/>
          </a:prstGeom>
        </p:spPr>
      </p:pic>
      <p:pic>
        <p:nvPicPr>
          <p:cNvPr id="11" name="Picture 10" descr="Screen Shot 2014-04-04 at 18.01.3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542" y="3554100"/>
            <a:ext cx="1461190" cy="241919"/>
          </a:xfrm>
          <a:prstGeom prst="rect">
            <a:avLst/>
          </a:prstGeom>
        </p:spPr>
      </p:pic>
      <p:pic>
        <p:nvPicPr>
          <p:cNvPr id="12" name="Picture 11" descr="Screen Shot 2014-04-04 at 18.01.4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77" y="3908914"/>
            <a:ext cx="6468270" cy="1587911"/>
          </a:xfrm>
          <a:prstGeom prst="rect">
            <a:avLst/>
          </a:prstGeom>
        </p:spPr>
      </p:pic>
      <p:pic>
        <p:nvPicPr>
          <p:cNvPr id="13" name="Picture 12" descr="Screen Shot 2014-04-04 at 18.01.48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561" y="5785107"/>
            <a:ext cx="2334288" cy="72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890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04800" y="226814"/>
            <a:ext cx="8547748" cy="6786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500" b="1" i="1" dirty="0" smtClean="0">
              <a:latin typeface="Times"/>
              <a:cs typeface="Times"/>
            </a:endParaRPr>
          </a:p>
          <a:p>
            <a:endParaRPr lang="en-US" sz="1500" b="1" i="1" dirty="0">
              <a:latin typeface="Times"/>
              <a:cs typeface="Times"/>
            </a:endParaRPr>
          </a:p>
          <a:p>
            <a:r>
              <a:rPr lang="en-US" sz="1500" b="1" dirty="0" smtClean="0">
                <a:latin typeface="Times"/>
                <a:cs typeface="Times"/>
              </a:rPr>
              <a:t>Solution 2</a:t>
            </a:r>
            <a:r>
              <a:rPr lang="en-US" sz="1500" b="1" i="1" dirty="0" smtClean="0">
                <a:latin typeface="Times"/>
                <a:cs typeface="Times"/>
              </a:rPr>
              <a:t>:</a:t>
            </a:r>
          </a:p>
          <a:p>
            <a:endParaRPr lang="en-US" sz="1500" b="1" i="1" dirty="0" smtClean="0">
              <a:latin typeface="Times"/>
              <a:cs typeface="Times"/>
            </a:endParaRPr>
          </a:p>
          <a:p>
            <a:r>
              <a:rPr lang="en-US" sz="1500" i="1" dirty="0" smtClean="0">
                <a:latin typeface="Times"/>
                <a:cs typeface="Times"/>
              </a:rPr>
              <a:t>Applying Cauchy-Schwarz we have:</a:t>
            </a:r>
          </a:p>
          <a:p>
            <a:endParaRPr lang="en-US" sz="1500" i="1" dirty="0">
              <a:latin typeface="Times"/>
              <a:cs typeface="Times"/>
            </a:endParaRPr>
          </a:p>
          <a:p>
            <a:endParaRPr lang="en-US" sz="1500" i="1" dirty="0" smtClean="0">
              <a:latin typeface="Times"/>
              <a:cs typeface="Times"/>
            </a:endParaRPr>
          </a:p>
          <a:p>
            <a:endParaRPr lang="en-US" sz="1500" i="1" dirty="0">
              <a:latin typeface="Times"/>
              <a:cs typeface="Times"/>
            </a:endParaRPr>
          </a:p>
          <a:p>
            <a:r>
              <a:rPr lang="en-US" sz="1500" i="1" dirty="0" smtClean="0">
                <a:latin typeface="Times"/>
                <a:cs typeface="Times"/>
              </a:rPr>
              <a:t>leading to</a:t>
            </a:r>
          </a:p>
          <a:p>
            <a:endParaRPr lang="en-US" sz="1500" i="1" dirty="0">
              <a:latin typeface="Times"/>
              <a:cs typeface="Times"/>
            </a:endParaRPr>
          </a:p>
          <a:p>
            <a:endParaRPr lang="en-US" sz="1500" i="1" dirty="0" smtClean="0">
              <a:latin typeface="Times"/>
              <a:cs typeface="Times"/>
            </a:endParaRPr>
          </a:p>
          <a:p>
            <a:endParaRPr lang="en-US" sz="1500" i="1" dirty="0">
              <a:latin typeface="Times"/>
              <a:cs typeface="Times"/>
            </a:endParaRPr>
          </a:p>
          <a:p>
            <a:endParaRPr lang="en-US" sz="1500" i="1" dirty="0" smtClean="0">
              <a:latin typeface="Times"/>
              <a:cs typeface="Times"/>
            </a:endParaRPr>
          </a:p>
          <a:p>
            <a:endParaRPr lang="en-US" sz="1500" i="1" dirty="0">
              <a:latin typeface="Times"/>
              <a:cs typeface="Times"/>
            </a:endParaRPr>
          </a:p>
          <a:p>
            <a:endParaRPr lang="en-US" sz="1500" i="1" dirty="0" smtClean="0">
              <a:latin typeface="Times"/>
              <a:cs typeface="Times"/>
            </a:endParaRPr>
          </a:p>
          <a:p>
            <a:endParaRPr lang="en-US" sz="1500" i="1" dirty="0">
              <a:latin typeface="Times"/>
              <a:cs typeface="Times"/>
            </a:endParaRPr>
          </a:p>
          <a:p>
            <a:endParaRPr lang="en-US" sz="1500" i="1" dirty="0" smtClean="0">
              <a:latin typeface="Times"/>
              <a:cs typeface="Times"/>
            </a:endParaRPr>
          </a:p>
          <a:p>
            <a:r>
              <a:rPr lang="en-US" sz="1500" i="1" dirty="0" smtClean="0">
                <a:latin typeface="Times"/>
                <a:cs typeface="Times"/>
              </a:rPr>
              <a:t>On the other hand, following AM-GM we have</a:t>
            </a:r>
          </a:p>
          <a:p>
            <a:endParaRPr lang="en-US" sz="1500" i="1" dirty="0">
              <a:latin typeface="Times"/>
              <a:cs typeface="Times"/>
            </a:endParaRPr>
          </a:p>
          <a:p>
            <a:endParaRPr lang="en-US" sz="1500" i="1" dirty="0" smtClean="0">
              <a:latin typeface="Times"/>
              <a:cs typeface="Times"/>
            </a:endParaRPr>
          </a:p>
          <a:p>
            <a:endParaRPr lang="en-US" sz="1500" i="1" dirty="0">
              <a:latin typeface="Times"/>
              <a:cs typeface="Times"/>
            </a:endParaRPr>
          </a:p>
          <a:p>
            <a:r>
              <a:rPr lang="en-US" sz="1500" i="1" dirty="0" smtClean="0">
                <a:latin typeface="Times"/>
                <a:cs typeface="Times"/>
              </a:rPr>
              <a:t>Thus</a:t>
            </a:r>
          </a:p>
          <a:p>
            <a:endParaRPr lang="en-US" sz="1500" i="1" dirty="0">
              <a:latin typeface="Times"/>
              <a:cs typeface="Times"/>
            </a:endParaRPr>
          </a:p>
          <a:p>
            <a:endParaRPr lang="en-US" sz="1500" i="1" dirty="0" smtClean="0">
              <a:latin typeface="Times"/>
              <a:cs typeface="Times"/>
            </a:endParaRPr>
          </a:p>
          <a:p>
            <a:r>
              <a:rPr lang="en-US" sz="1500" i="1" dirty="0" smtClean="0">
                <a:latin typeface="Times"/>
                <a:cs typeface="Times"/>
              </a:rPr>
              <a:t>Which means</a:t>
            </a:r>
          </a:p>
          <a:p>
            <a:endParaRPr lang="en-US" sz="1500" i="1" dirty="0">
              <a:latin typeface="Times"/>
              <a:cs typeface="Times"/>
            </a:endParaRPr>
          </a:p>
          <a:p>
            <a:endParaRPr lang="en-US" sz="1500" i="1" dirty="0" smtClean="0">
              <a:latin typeface="Times"/>
              <a:cs typeface="Times"/>
            </a:endParaRPr>
          </a:p>
          <a:p>
            <a:r>
              <a:rPr lang="en-US" sz="1500" i="1" dirty="0" smtClean="0">
                <a:latin typeface="Times"/>
                <a:cs typeface="Times"/>
              </a:rPr>
              <a:t>And done…..</a:t>
            </a:r>
            <a:endParaRPr lang="en-US" sz="1500" i="1" dirty="0">
              <a:latin typeface="Times"/>
              <a:cs typeface="Times"/>
            </a:endParaRPr>
          </a:p>
          <a:p>
            <a:endParaRPr lang="en-US" sz="1500" i="1" dirty="0">
              <a:latin typeface="Times"/>
              <a:cs typeface="Times"/>
            </a:endParaRPr>
          </a:p>
        </p:txBody>
      </p:sp>
      <p:pic>
        <p:nvPicPr>
          <p:cNvPr id="2" name="Picture 1" descr="Screen Shot 2014-04-04 at 18.02.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5" y="1470006"/>
            <a:ext cx="5219700" cy="850900"/>
          </a:xfrm>
          <a:prstGeom prst="rect">
            <a:avLst/>
          </a:prstGeom>
        </p:spPr>
      </p:pic>
      <p:pic>
        <p:nvPicPr>
          <p:cNvPr id="3" name="Picture 2" descr="Screen Shot 2014-04-04 at 18.02.09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5"/>
          <a:stretch/>
        </p:blipFill>
        <p:spPr>
          <a:xfrm>
            <a:off x="1395791" y="2159793"/>
            <a:ext cx="5100082" cy="1975094"/>
          </a:xfrm>
          <a:prstGeom prst="rect">
            <a:avLst/>
          </a:prstGeom>
        </p:spPr>
      </p:pic>
      <p:pic>
        <p:nvPicPr>
          <p:cNvPr id="4" name="Picture 3" descr="Screen Shot 2014-04-04 at 18.02.1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697" y="4411091"/>
            <a:ext cx="3722042" cy="808623"/>
          </a:xfrm>
          <a:prstGeom prst="rect">
            <a:avLst/>
          </a:prstGeom>
        </p:spPr>
      </p:pic>
      <p:pic>
        <p:nvPicPr>
          <p:cNvPr id="5" name="Picture 4" descr="Screen Shot 2014-04-04 at 18.02.2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386" y="5181806"/>
            <a:ext cx="4510789" cy="678404"/>
          </a:xfrm>
          <a:prstGeom prst="rect">
            <a:avLst/>
          </a:prstGeom>
        </p:spPr>
      </p:pic>
      <p:pic>
        <p:nvPicPr>
          <p:cNvPr id="7" name="Picture 6" descr="Screen Shot 2014-04-04 at 18.02.26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17" y="5850733"/>
            <a:ext cx="43815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55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51035" y="208369"/>
            <a:ext cx="7068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atin typeface="Arial"/>
                <a:cs typeface="Arial"/>
              </a:rPr>
              <a:t>Problem </a:t>
            </a:r>
            <a:r>
              <a:rPr lang="en-US" sz="3600" dirty="0" smtClean="0">
                <a:latin typeface="Arial"/>
                <a:cs typeface="Arial"/>
              </a:rPr>
              <a:t>6 (home work)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2387" y="965466"/>
            <a:ext cx="825799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i="1" dirty="0" smtClean="0">
                <a:latin typeface="Times"/>
                <a:cs typeface="Times"/>
              </a:rPr>
              <a:t>For all positive real a, b, c, d. Prove that:</a:t>
            </a:r>
          </a:p>
          <a:p>
            <a:endParaRPr lang="en-US" sz="1500" i="1" dirty="0">
              <a:latin typeface="Times"/>
              <a:cs typeface="Times"/>
            </a:endParaRPr>
          </a:p>
          <a:p>
            <a:endParaRPr lang="en-US" sz="1500" i="1" dirty="0" smtClean="0">
              <a:latin typeface="Times"/>
              <a:cs typeface="Times"/>
            </a:endParaRPr>
          </a:p>
          <a:p>
            <a:endParaRPr lang="en-US" sz="1500" i="1" dirty="0">
              <a:latin typeface="Times"/>
              <a:cs typeface="Times"/>
            </a:endParaRPr>
          </a:p>
          <a:p>
            <a:r>
              <a:rPr lang="en-US" sz="1500" i="1" dirty="0" smtClean="0">
                <a:latin typeface="Times"/>
                <a:cs typeface="Times"/>
              </a:rPr>
              <a:t>											(candidate problem, IMO 1971)</a:t>
            </a:r>
            <a:endParaRPr lang="en-US" sz="1500" i="1" dirty="0">
              <a:latin typeface="Times"/>
              <a:cs typeface="Time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0" y="1695793"/>
            <a:ext cx="854774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500" b="1" i="1" dirty="0" smtClean="0">
              <a:latin typeface="Times"/>
              <a:cs typeface="Times"/>
            </a:endParaRPr>
          </a:p>
          <a:p>
            <a:endParaRPr lang="en-US" sz="1500" b="1" i="1" dirty="0">
              <a:latin typeface="Times"/>
              <a:cs typeface="Times"/>
            </a:endParaRPr>
          </a:p>
          <a:p>
            <a:endParaRPr lang="en-US" sz="1500" b="1" dirty="0" smtClean="0">
              <a:latin typeface="Times"/>
              <a:cs typeface="Times"/>
            </a:endParaRPr>
          </a:p>
          <a:p>
            <a:r>
              <a:rPr lang="en-US" sz="1500" b="1" dirty="0" smtClean="0">
                <a:latin typeface="Times"/>
                <a:cs typeface="Times"/>
              </a:rPr>
              <a:t>Solution:</a:t>
            </a:r>
            <a:endParaRPr lang="en-US" sz="1500" b="1" i="1" dirty="0" smtClean="0">
              <a:latin typeface="Times"/>
              <a:cs typeface="Times"/>
            </a:endParaRPr>
          </a:p>
          <a:p>
            <a:endParaRPr lang="en-US" sz="1500" i="1" dirty="0" smtClean="0">
              <a:latin typeface="Times"/>
              <a:cs typeface="Times"/>
            </a:endParaRPr>
          </a:p>
          <a:p>
            <a:r>
              <a:rPr lang="en-US" sz="1500" i="1" dirty="0" smtClean="0">
                <a:latin typeface="Times"/>
                <a:cs typeface="Times"/>
              </a:rPr>
              <a:t>Applying AM-GM, we have:</a:t>
            </a:r>
          </a:p>
          <a:p>
            <a:endParaRPr lang="en-US" sz="1500" i="1" dirty="0">
              <a:latin typeface="Times"/>
              <a:cs typeface="Times"/>
            </a:endParaRPr>
          </a:p>
          <a:p>
            <a:endParaRPr lang="en-US" sz="1500" i="1" dirty="0" smtClean="0">
              <a:latin typeface="Times"/>
              <a:cs typeface="Times"/>
            </a:endParaRPr>
          </a:p>
          <a:p>
            <a:endParaRPr lang="en-US" sz="1500" i="1" dirty="0">
              <a:latin typeface="Times"/>
              <a:cs typeface="Times"/>
            </a:endParaRPr>
          </a:p>
          <a:p>
            <a:endParaRPr lang="en-US" sz="1500" i="1" dirty="0" smtClean="0">
              <a:latin typeface="Times"/>
              <a:cs typeface="Times"/>
            </a:endParaRPr>
          </a:p>
          <a:p>
            <a:endParaRPr lang="en-US" sz="1500" i="1" dirty="0">
              <a:latin typeface="Times"/>
              <a:cs typeface="Times"/>
            </a:endParaRPr>
          </a:p>
          <a:p>
            <a:r>
              <a:rPr lang="en-US" sz="1500" i="1" dirty="0" smtClean="0">
                <a:latin typeface="Times"/>
                <a:cs typeface="Times"/>
              </a:rPr>
              <a:t>Similarly, we also have:</a:t>
            </a:r>
          </a:p>
          <a:p>
            <a:endParaRPr lang="en-US" sz="1500" i="1" dirty="0">
              <a:latin typeface="Times"/>
              <a:cs typeface="Times"/>
            </a:endParaRPr>
          </a:p>
          <a:p>
            <a:endParaRPr lang="en-US" sz="1500" i="1" dirty="0" smtClean="0">
              <a:latin typeface="Times"/>
              <a:cs typeface="Times"/>
            </a:endParaRPr>
          </a:p>
          <a:p>
            <a:endParaRPr lang="en-US" sz="1500" i="1" dirty="0">
              <a:latin typeface="Times"/>
              <a:cs typeface="Times"/>
            </a:endParaRPr>
          </a:p>
          <a:p>
            <a:endParaRPr lang="en-US" sz="1500" i="1" dirty="0" smtClean="0">
              <a:latin typeface="Times"/>
              <a:cs typeface="Times"/>
            </a:endParaRPr>
          </a:p>
          <a:p>
            <a:endParaRPr lang="en-US" sz="1500" i="1" dirty="0">
              <a:latin typeface="Times"/>
              <a:cs typeface="Times"/>
            </a:endParaRPr>
          </a:p>
          <a:p>
            <a:r>
              <a:rPr lang="en-US" sz="1500" i="1" dirty="0" smtClean="0">
                <a:latin typeface="Times"/>
                <a:cs typeface="Times"/>
              </a:rPr>
              <a:t>Add the corresponding sides of these two inequalities, we obtain our proof.</a:t>
            </a:r>
          </a:p>
          <a:p>
            <a:r>
              <a:rPr lang="en-US" sz="1500" i="1" dirty="0" smtClean="0">
                <a:latin typeface="Times"/>
                <a:cs typeface="Times"/>
              </a:rPr>
              <a:t>Equality occurs if and only if a=c and b=d.</a:t>
            </a:r>
            <a:endParaRPr lang="en-US" sz="1500" i="1" dirty="0">
              <a:latin typeface="Times"/>
              <a:cs typeface="Times"/>
            </a:endParaRPr>
          </a:p>
          <a:p>
            <a:endParaRPr lang="en-US" sz="1500" i="1" dirty="0" smtClean="0">
              <a:latin typeface="Times"/>
              <a:cs typeface="Times"/>
            </a:endParaRPr>
          </a:p>
          <a:p>
            <a:endParaRPr lang="en-US" sz="1500" i="1" dirty="0">
              <a:latin typeface="Times"/>
              <a:cs typeface="Times"/>
            </a:endParaRPr>
          </a:p>
          <a:p>
            <a:r>
              <a:rPr lang="en-US" sz="1500" i="1" dirty="0" smtClean="0">
                <a:latin typeface="Times"/>
                <a:cs typeface="Times"/>
              </a:rPr>
              <a:t> </a:t>
            </a:r>
          </a:p>
        </p:txBody>
      </p:sp>
      <p:pic>
        <p:nvPicPr>
          <p:cNvPr id="2" name="Picture 1" descr="Screen Shot 2014-04-04 at 18.16.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100" y="3175345"/>
            <a:ext cx="5224413" cy="757807"/>
          </a:xfrm>
          <a:prstGeom prst="rect">
            <a:avLst/>
          </a:prstGeom>
        </p:spPr>
      </p:pic>
      <p:pic>
        <p:nvPicPr>
          <p:cNvPr id="7" name="Picture 6" descr="Screen Shot 2014-04-04 at 18.16.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390" y="4603384"/>
            <a:ext cx="2805607" cy="742661"/>
          </a:xfrm>
          <a:prstGeom prst="rect">
            <a:avLst/>
          </a:prstGeom>
        </p:spPr>
      </p:pic>
      <p:pic>
        <p:nvPicPr>
          <p:cNvPr id="9" name="Picture 8" descr="Screen Shot 2014-04-04 at 18.18.0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363" y="1312332"/>
            <a:ext cx="3395032" cy="76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844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51035" y="208369"/>
            <a:ext cx="7068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atin typeface="Arial"/>
                <a:cs typeface="Arial"/>
              </a:rPr>
              <a:t>Further Problems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2387" y="965466"/>
            <a:ext cx="8257990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i="1" dirty="0" smtClean="0">
                <a:latin typeface="Times"/>
                <a:cs typeface="Times"/>
              </a:rPr>
              <a:t>Problem 7. </a:t>
            </a:r>
            <a:r>
              <a:rPr lang="en-US" sz="1500" i="1" dirty="0" smtClean="0">
                <a:latin typeface="Times"/>
                <a:cs typeface="Times"/>
              </a:rPr>
              <a:t>For all positive real a, b, c such that		and x, y, z are arbitrary real positive numbers. Prove that: </a:t>
            </a:r>
            <a:endParaRPr lang="en-US" sz="1500" i="1" dirty="0">
              <a:latin typeface="Times"/>
              <a:cs typeface="Times"/>
            </a:endParaRPr>
          </a:p>
          <a:p>
            <a:endParaRPr lang="en-US" sz="1500" i="1" dirty="0" smtClean="0">
              <a:latin typeface="Times"/>
              <a:cs typeface="Times"/>
            </a:endParaRPr>
          </a:p>
          <a:p>
            <a:endParaRPr lang="en-US" sz="1500" i="1" dirty="0">
              <a:latin typeface="Times"/>
              <a:cs typeface="Times"/>
            </a:endParaRPr>
          </a:p>
          <a:p>
            <a:endParaRPr lang="en-US" sz="1500" i="1" dirty="0" smtClean="0">
              <a:latin typeface="Times"/>
              <a:cs typeface="Times"/>
            </a:endParaRPr>
          </a:p>
          <a:p>
            <a:r>
              <a:rPr lang="en-US" sz="1500" i="1" dirty="0" smtClean="0">
                <a:latin typeface="Times"/>
                <a:cs typeface="Times"/>
              </a:rPr>
              <a:t>												(Austria Olympics, 1971)</a:t>
            </a:r>
          </a:p>
          <a:p>
            <a:endParaRPr lang="en-US" sz="1500" i="1" dirty="0">
              <a:latin typeface="Times"/>
              <a:cs typeface="Times"/>
            </a:endParaRPr>
          </a:p>
          <a:p>
            <a:r>
              <a:rPr lang="en-US" sz="1500" b="1" i="1" dirty="0">
                <a:latin typeface="Times"/>
                <a:cs typeface="Times"/>
              </a:rPr>
              <a:t>Problem </a:t>
            </a:r>
            <a:r>
              <a:rPr lang="en-US" sz="1500" b="1" i="1" dirty="0" smtClean="0">
                <a:latin typeface="Times"/>
                <a:cs typeface="Times"/>
              </a:rPr>
              <a:t>8. </a:t>
            </a:r>
            <a:r>
              <a:rPr lang="en-US" sz="1500" i="1" dirty="0" smtClean="0">
                <a:latin typeface="Times"/>
                <a:cs typeface="Times"/>
              </a:rPr>
              <a:t>Given a, b and c are non-negative real numbers such that no two can be equal to 0 simultaneously, and that </a:t>
            </a:r>
            <a:r>
              <a:rPr lang="en-US" sz="1500" i="1" dirty="0" err="1" smtClean="0">
                <a:latin typeface="Times"/>
                <a:cs typeface="Times"/>
              </a:rPr>
              <a:t>a+b+c</a:t>
            </a:r>
            <a:r>
              <a:rPr lang="en-US" sz="1500" i="1" dirty="0" smtClean="0">
                <a:latin typeface="Times"/>
                <a:cs typeface="Times"/>
              </a:rPr>
              <a:t> =1. Prove that:</a:t>
            </a:r>
          </a:p>
          <a:p>
            <a:endParaRPr lang="en-US" sz="1500" i="1" dirty="0">
              <a:latin typeface="Times"/>
              <a:cs typeface="Times"/>
            </a:endParaRPr>
          </a:p>
          <a:p>
            <a:endParaRPr lang="en-US" sz="1500" i="1" dirty="0" smtClean="0">
              <a:latin typeface="Times"/>
              <a:cs typeface="Times"/>
            </a:endParaRPr>
          </a:p>
          <a:p>
            <a:endParaRPr lang="en-US" sz="1500" i="1" dirty="0">
              <a:latin typeface="Times"/>
              <a:cs typeface="Times"/>
            </a:endParaRPr>
          </a:p>
          <a:p>
            <a:endParaRPr lang="en-US" sz="1500" i="1" dirty="0" smtClean="0">
              <a:latin typeface="Times"/>
              <a:cs typeface="Times"/>
            </a:endParaRPr>
          </a:p>
          <a:p>
            <a:r>
              <a:rPr lang="en-US" sz="1500" i="1" dirty="0">
                <a:latin typeface="Times"/>
                <a:cs typeface="Times"/>
              </a:rPr>
              <a:t>	</a:t>
            </a:r>
            <a:r>
              <a:rPr lang="en-US" sz="1500" i="1" dirty="0" smtClean="0">
                <a:latin typeface="Times"/>
                <a:cs typeface="Times"/>
              </a:rPr>
              <a:t>								(Vietnamese team selection round  for IMO 2009)</a:t>
            </a:r>
          </a:p>
          <a:p>
            <a:endParaRPr lang="en-US" sz="1500" i="1" dirty="0">
              <a:latin typeface="Times"/>
              <a:cs typeface="Times"/>
            </a:endParaRPr>
          </a:p>
          <a:p>
            <a:r>
              <a:rPr lang="en-US" sz="1500" b="1" i="1" dirty="0">
                <a:latin typeface="Times"/>
                <a:cs typeface="Times"/>
              </a:rPr>
              <a:t>Problem </a:t>
            </a:r>
            <a:r>
              <a:rPr lang="en-US" sz="1500" b="1" i="1" dirty="0" smtClean="0">
                <a:latin typeface="Times"/>
                <a:cs typeface="Times"/>
              </a:rPr>
              <a:t>9. </a:t>
            </a:r>
            <a:r>
              <a:rPr lang="en-US" sz="1500" i="1" dirty="0">
                <a:latin typeface="Times"/>
                <a:cs typeface="Times"/>
              </a:rPr>
              <a:t>Given a, </a:t>
            </a:r>
            <a:r>
              <a:rPr lang="en-US" sz="1500" i="1" dirty="0" smtClean="0">
                <a:latin typeface="Times"/>
                <a:cs typeface="Times"/>
              </a:rPr>
              <a:t>b, c, d are positive real numbers satisfying: a b c d = 1 and </a:t>
            </a:r>
          </a:p>
          <a:p>
            <a:endParaRPr lang="en-US" sz="1500" i="1" dirty="0">
              <a:latin typeface="Times"/>
              <a:cs typeface="Times"/>
            </a:endParaRPr>
          </a:p>
          <a:p>
            <a:r>
              <a:rPr lang="en-US" sz="1500" i="1" dirty="0" smtClean="0">
                <a:latin typeface="Times"/>
                <a:cs typeface="Times"/>
              </a:rPr>
              <a:t>a + b + c + d &gt; 				P	Prove that:</a:t>
            </a:r>
          </a:p>
          <a:p>
            <a:endParaRPr lang="en-US" sz="1500" i="1" dirty="0">
              <a:latin typeface="Times"/>
              <a:cs typeface="Times"/>
            </a:endParaRPr>
          </a:p>
          <a:p>
            <a:endParaRPr lang="en-US" sz="1500" i="1" dirty="0" smtClean="0">
              <a:latin typeface="Times"/>
              <a:cs typeface="Times"/>
            </a:endParaRPr>
          </a:p>
          <a:p>
            <a:endParaRPr lang="en-US" sz="1500" i="1" dirty="0">
              <a:latin typeface="Times"/>
              <a:cs typeface="Times"/>
            </a:endParaRPr>
          </a:p>
          <a:p>
            <a:endParaRPr lang="en-US" sz="1500" i="1" dirty="0" smtClean="0">
              <a:latin typeface="Times"/>
              <a:cs typeface="Times"/>
            </a:endParaRPr>
          </a:p>
          <a:p>
            <a:r>
              <a:rPr lang="en-US" sz="1500" i="1" dirty="0" smtClean="0">
                <a:latin typeface="Times"/>
                <a:cs typeface="Times"/>
              </a:rPr>
              <a:t>										   </a:t>
            </a:r>
            <a:r>
              <a:rPr lang="en-US" sz="1500" i="1" dirty="0">
                <a:latin typeface="Times"/>
                <a:cs typeface="Times"/>
              </a:rPr>
              <a:t>	(candidate problem, IMO </a:t>
            </a:r>
            <a:r>
              <a:rPr lang="en-US" sz="1500" i="1" dirty="0" smtClean="0">
                <a:latin typeface="Times"/>
                <a:cs typeface="Times"/>
              </a:rPr>
              <a:t>2008)</a:t>
            </a:r>
            <a:endParaRPr lang="en-US" sz="1500" i="1" dirty="0">
              <a:latin typeface="Times"/>
              <a:cs typeface="Times"/>
            </a:endParaRPr>
          </a:p>
          <a:p>
            <a:r>
              <a:rPr lang="en-US" sz="1500" i="1" dirty="0" smtClean="0">
                <a:latin typeface="Times"/>
                <a:cs typeface="Times"/>
              </a:rPr>
              <a:t>	</a:t>
            </a:r>
          </a:p>
          <a:p>
            <a:endParaRPr lang="en-US" sz="1500" i="1" dirty="0">
              <a:latin typeface="Times"/>
              <a:cs typeface="Times"/>
            </a:endParaRPr>
          </a:p>
        </p:txBody>
      </p:sp>
      <p:pic>
        <p:nvPicPr>
          <p:cNvPr id="5" name="Picture 4" descr="Screen Shot 2014-04-04 at 18.20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270" y="1012851"/>
            <a:ext cx="712082" cy="275338"/>
          </a:xfrm>
          <a:prstGeom prst="rect">
            <a:avLst/>
          </a:prstGeom>
        </p:spPr>
      </p:pic>
      <p:pic>
        <p:nvPicPr>
          <p:cNvPr id="6" name="Picture 5" descr="Screen Shot 2014-04-04 at 18.20.3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621" y="1511863"/>
            <a:ext cx="4520508" cy="669299"/>
          </a:xfrm>
          <a:prstGeom prst="rect">
            <a:avLst/>
          </a:prstGeom>
        </p:spPr>
      </p:pic>
      <p:pic>
        <p:nvPicPr>
          <p:cNvPr id="8" name="Picture 7" descr="Screen Shot 2014-04-04 at 18.20.5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951" y="3195532"/>
            <a:ext cx="4209178" cy="709630"/>
          </a:xfrm>
          <a:prstGeom prst="rect">
            <a:avLst/>
          </a:prstGeom>
        </p:spPr>
      </p:pic>
      <p:pic>
        <p:nvPicPr>
          <p:cNvPr id="10" name="Picture 9" descr="Screen Shot 2014-04-04 at 18.21.5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148" y="4804984"/>
            <a:ext cx="1624563" cy="450374"/>
          </a:xfrm>
          <a:prstGeom prst="rect">
            <a:avLst/>
          </a:prstGeom>
        </p:spPr>
      </p:pic>
      <p:pic>
        <p:nvPicPr>
          <p:cNvPr id="11" name="Picture 10" descr="Screen Shot 2014-04-04 at 18.21.56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506" y="5255358"/>
            <a:ext cx="29972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758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4-02 at 12.27.20 (2)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9" t="23826" r="9291" b="67708"/>
          <a:stretch/>
        </p:blipFill>
        <p:spPr>
          <a:xfrm>
            <a:off x="613936" y="2303698"/>
            <a:ext cx="7751380" cy="4838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1743290"/>
            <a:ext cx="6710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For all real numbers a</a:t>
            </a:r>
            <a:r>
              <a:rPr lang="en-US" b="1" baseline="-25000" dirty="0" smtClean="0"/>
              <a:t>1</a:t>
            </a:r>
            <a:r>
              <a:rPr lang="en-US" b="1" dirty="0" smtClean="0"/>
              <a:t>, a</a:t>
            </a:r>
            <a:r>
              <a:rPr lang="en-US" b="1" baseline="-25000" dirty="0" smtClean="0"/>
              <a:t>2</a:t>
            </a:r>
            <a:r>
              <a:rPr lang="en-US" b="1" dirty="0" smtClean="0"/>
              <a:t>, …, a</a:t>
            </a:r>
            <a:r>
              <a:rPr lang="en-US" b="1" baseline="-25000" dirty="0" smtClean="0"/>
              <a:t>n</a:t>
            </a:r>
            <a:r>
              <a:rPr lang="en-US" b="1" dirty="0" smtClean="0"/>
              <a:t> and b</a:t>
            </a:r>
            <a:r>
              <a:rPr lang="en-US" b="1" baseline="-25000" dirty="0" smtClean="0"/>
              <a:t>1</a:t>
            </a:r>
            <a:r>
              <a:rPr lang="en-US" b="1" dirty="0"/>
              <a:t>, </a:t>
            </a:r>
            <a:r>
              <a:rPr lang="en-US" b="1" dirty="0" smtClean="0"/>
              <a:t>b</a:t>
            </a:r>
            <a:r>
              <a:rPr lang="en-US" b="1" baseline="-25000" dirty="0" smtClean="0"/>
              <a:t>2</a:t>
            </a:r>
            <a:r>
              <a:rPr lang="en-US" b="1" dirty="0"/>
              <a:t>, …, </a:t>
            </a:r>
            <a:r>
              <a:rPr lang="en-US" b="1" dirty="0" err="1" smtClean="0"/>
              <a:t>b</a:t>
            </a:r>
            <a:r>
              <a:rPr lang="en-US" b="1" baseline="-25000" dirty="0" err="1" smtClean="0"/>
              <a:t>n</a:t>
            </a:r>
            <a:r>
              <a:rPr lang="en-US" b="1" dirty="0" smtClean="0"/>
              <a:t> we have: </a:t>
            </a:r>
            <a:endParaRPr lang="en-US" b="1" dirty="0"/>
          </a:p>
        </p:txBody>
      </p:sp>
      <p:pic>
        <p:nvPicPr>
          <p:cNvPr id="4" name="Picture 3" descr="Screen Shot 2014-04-02 at 12.27.20 (2)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9" t="52850" r="9291" b="34597"/>
          <a:stretch/>
        </p:blipFill>
        <p:spPr>
          <a:xfrm>
            <a:off x="762000" y="4842713"/>
            <a:ext cx="7751380" cy="7174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2963824"/>
            <a:ext cx="5653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Equality occurs if and only if: </a:t>
            </a:r>
            <a:endParaRPr lang="en-US" b="1" dirty="0"/>
          </a:p>
        </p:txBody>
      </p:sp>
      <p:pic>
        <p:nvPicPr>
          <p:cNvPr id="6" name="Picture 5" descr="Screen Shot 2014-04-02 at 12.27.20 (2)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2" t="32387" r="28401" b="59903"/>
          <a:stretch/>
        </p:blipFill>
        <p:spPr>
          <a:xfrm>
            <a:off x="2525385" y="3553476"/>
            <a:ext cx="3075719" cy="4406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1596" y="4239171"/>
            <a:ext cx="5653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Most simple proof is to use the Lagrange: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413273" y="1136321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u="sng" dirty="0" smtClean="0">
                <a:solidFill>
                  <a:srgbClr val="800000"/>
                </a:solidFill>
                <a:latin typeface="Arial"/>
                <a:cs typeface="Arial"/>
              </a:rPr>
              <a:t>In n-dimension</a:t>
            </a:r>
            <a:endParaRPr lang="en-US" sz="2000" b="1" u="sng" dirty="0">
              <a:solidFill>
                <a:srgbClr val="8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51035" y="208369"/>
            <a:ext cx="7068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Arial"/>
                <a:cs typeface="Arial"/>
              </a:rPr>
              <a:t>T</a:t>
            </a:r>
            <a:r>
              <a:rPr lang="en-US" sz="3600" dirty="0" smtClean="0">
                <a:latin typeface="Arial"/>
                <a:cs typeface="Arial"/>
              </a:rPr>
              <a:t>he Cauchy–Schwarz Inequality</a:t>
            </a:r>
            <a:endParaRPr lang="en-US" sz="3600" dirty="0">
              <a:latin typeface="Arial"/>
              <a:cs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4842" y="6193942"/>
            <a:ext cx="3154947" cy="36604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20414" y="5656713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u="sng" dirty="0" smtClean="0">
                <a:solidFill>
                  <a:srgbClr val="800000"/>
                </a:solidFill>
                <a:latin typeface="Arial"/>
                <a:cs typeface="Arial"/>
              </a:rPr>
              <a:t>In 2-dimension</a:t>
            </a:r>
            <a:endParaRPr lang="en-US" sz="2000" b="1" u="sng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344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3273" y="303201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u="sng" dirty="0" smtClean="0">
                <a:solidFill>
                  <a:srgbClr val="800000"/>
                </a:solidFill>
                <a:latin typeface="Arial"/>
                <a:cs typeface="Arial"/>
              </a:rPr>
              <a:t>A useful consequence:</a:t>
            </a:r>
            <a:endParaRPr lang="en-US" sz="2000" b="1" u="sng" dirty="0">
              <a:solidFill>
                <a:srgbClr val="8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9450" y="1629744"/>
            <a:ext cx="6710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For all real numbers a</a:t>
            </a:r>
            <a:r>
              <a:rPr lang="en-US" b="1" baseline="-25000" dirty="0" smtClean="0"/>
              <a:t>1</a:t>
            </a:r>
            <a:r>
              <a:rPr lang="en-US" b="1" dirty="0" smtClean="0"/>
              <a:t>, a</a:t>
            </a:r>
            <a:r>
              <a:rPr lang="en-US" b="1" baseline="-25000" dirty="0" smtClean="0"/>
              <a:t>2</a:t>
            </a:r>
            <a:r>
              <a:rPr lang="en-US" b="1" dirty="0" smtClean="0"/>
              <a:t>, …, a</a:t>
            </a:r>
            <a:r>
              <a:rPr lang="en-US" b="1" baseline="-25000" dirty="0" smtClean="0"/>
              <a:t>n</a:t>
            </a:r>
            <a:r>
              <a:rPr lang="en-US" b="1" dirty="0" smtClean="0"/>
              <a:t> and b</a:t>
            </a:r>
            <a:r>
              <a:rPr lang="en-US" b="1" baseline="-25000" dirty="0" smtClean="0"/>
              <a:t>1</a:t>
            </a:r>
            <a:r>
              <a:rPr lang="en-US" b="1" dirty="0"/>
              <a:t>, </a:t>
            </a:r>
            <a:r>
              <a:rPr lang="en-US" b="1" dirty="0" smtClean="0"/>
              <a:t>b</a:t>
            </a:r>
            <a:r>
              <a:rPr lang="en-US" b="1" baseline="-25000" dirty="0" smtClean="0"/>
              <a:t>2</a:t>
            </a:r>
            <a:r>
              <a:rPr lang="en-US" b="1" dirty="0"/>
              <a:t>, …, </a:t>
            </a:r>
            <a:r>
              <a:rPr lang="en-US" b="1" dirty="0" err="1" smtClean="0"/>
              <a:t>b</a:t>
            </a:r>
            <a:r>
              <a:rPr lang="en-US" b="1" baseline="-25000" dirty="0" err="1" smtClean="0"/>
              <a:t>n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10090" y="3199290"/>
            <a:ext cx="5653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Equality occurs if and only if: </a:t>
            </a:r>
            <a:endParaRPr lang="en-US" b="1" dirty="0"/>
          </a:p>
        </p:txBody>
      </p:sp>
      <p:pic>
        <p:nvPicPr>
          <p:cNvPr id="6" name="Picture 5" descr="Screen Shot 2014-04-02 at 12.27.20 (2)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2" t="32387" r="28401" b="59903"/>
          <a:stretch/>
        </p:blipFill>
        <p:spPr>
          <a:xfrm>
            <a:off x="2932835" y="3624596"/>
            <a:ext cx="3075719" cy="440641"/>
          </a:xfrm>
          <a:prstGeom prst="rect">
            <a:avLst/>
          </a:prstGeom>
        </p:spPr>
      </p:pic>
      <p:pic>
        <p:nvPicPr>
          <p:cNvPr id="7" name="Picture 6" descr="Screen Shot 2014-04-02 at 12.29.50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38" t="9340" r="38880" b="86222"/>
          <a:stretch/>
        </p:blipFill>
        <p:spPr>
          <a:xfrm>
            <a:off x="3424970" y="2102462"/>
            <a:ext cx="1656080" cy="3508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69450" y="2534602"/>
            <a:ext cx="1104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 we have: </a:t>
            </a:r>
            <a:endParaRPr lang="en-US" dirty="0"/>
          </a:p>
        </p:txBody>
      </p:sp>
      <p:pic>
        <p:nvPicPr>
          <p:cNvPr id="10" name="Picture 9" descr="Screen Shot 2014-04-02 at 12.29.50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2" t="15206" r="37260" b="77437"/>
          <a:stretch/>
        </p:blipFill>
        <p:spPr>
          <a:xfrm>
            <a:off x="2273613" y="2485039"/>
            <a:ext cx="5676854" cy="58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251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4-02 at 12.39.2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9" t="21647" r="13219" b="43058"/>
          <a:stretch/>
        </p:blipFill>
        <p:spPr>
          <a:xfrm>
            <a:off x="376620" y="1457158"/>
            <a:ext cx="8413926" cy="245978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51035" y="208369"/>
            <a:ext cx="7068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Arial"/>
                <a:cs typeface="Arial"/>
              </a:rPr>
              <a:t>T</a:t>
            </a:r>
            <a:r>
              <a:rPr lang="en-US" sz="3600" dirty="0" smtClean="0">
                <a:latin typeface="Arial"/>
                <a:cs typeface="Arial"/>
              </a:rPr>
              <a:t>he AM-GM Inequality</a:t>
            </a:r>
            <a:endParaRPr lang="en-US" sz="3600" dirty="0">
              <a:latin typeface="Arial"/>
              <a:cs typeface="Arial"/>
            </a:endParaRPr>
          </a:p>
        </p:txBody>
      </p:sp>
      <p:pic>
        <p:nvPicPr>
          <p:cNvPr id="4" name="Picture 3" descr="Screen Shot 2014-04-02 at 12.39.2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9" t="56942" r="32378" b="23227"/>
          <a:stretch/>
        </p:blipFill>
        <p:spPr>
          <a:xfrm>
            <a:off x="1352511" y="4233642"/>
            <a:ext cx="6040226" cy="138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466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4-02 at 12.40.5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7" t="35843" r="21552" b="58153"/>
          <a:stretch/>
        </p:blipFill>
        <p:spPr>
          <a:xfrm>
            <a:off x="157654" y="1537367"/>
            <a:ext cx="8370741" cy="44115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51035" y="208369"/>
            <a:ext cx="7068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Arial"/>
                <a:cs typeface="Arial"/>
              </a:rPr>
              <a:t>T</a:t>
            </a:r>
            <a:r>
              <a:rPr lang="en-US" sz="3600" dirty="0" smtClean="0">
                <a:latin typeface="Arial"/>
                <a:cs typeface="Arial"/>
              </a:rPr>
              <a:t>he </a:t>
            </a:r>
            <a:r>
              <a:rPr lang="en-US" sz="3600" dirty="0" err="1" smtClean="0">
                <a:latin typeface="Arial"/>
                <a:cs typeface="Arial"/>
              </a:rPr>
              <a:t>Schur</a:t>
            </a:r>
            <a:r>
              <a:rPr lang="en-US" sz="3600" dirty="0" smtClean="0">
                <a:latin typeface="Arial"/>
                <a:cs typeface="Arial"/>
              </a:rPr>
              <a:t> Inequality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9450" y="965466"/>
            <a:ext cx="6710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For the real numbers a, b, c. Then for all r &gt; 0, we have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69450" y="2107140"/>
            <a:ext cx="6710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and equality occurs if and only if: a = b = c OR a = b, c = 0 or any similar combinations. </a:t>
            </a:r>
            <a:endParaRPr lang="en-US" b="1" dirty="0"/>
          </a:p>
        </p:txBody>
      </p:sp>
      <p:pic>
        <p:nvPicPr>
          <p:cNvPr id="7" name="Picture 6" descr="Screen Shot 2014-04-02 at 12.43.1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67" t="48349" r="24042" b="22387"/>
          <a:stretch/>
        </p:blipFill>
        <p:spPr>
          <a:xfrm>
            <a:off x="703186" y="3161631"/>
            <a:ext cx="7480535" cy="283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568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4-02 at 12.44.5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6" t="15284" r="22833" b="76187"/>
          <a:stretch/>
        </p:blipFill>
        <p:spPr>
          <a:xfrm>
            <a:off x="0" y="1483358"/>
            <a:ext cx="8357869" cy="7112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51035" y="208369"/>
            <a:ext cx="7068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atin typeface="Arial"/>
                <a:cs typeface="Arial"/>
              </a:rPr>
              <a:t>Problem 1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9450" y="965466"/>
            <a:ext cx="671094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i="1" dirty="0" smtClean="0">
                <a:latin typeface="Times"/>
                <a:cs typeface="Times"/>
              </a:rPr>
              <a:t>For the positive real numbers a, b, c satisfying: </a:t>
            </a:r>
            <a:endParaRPr lang="en-US" sz="1500" i="1" dirty="0">
              <a:latin typeface="Times"/>
              <a:cs typeface="Times"/>
            </a:endParaRPr>
          </a:p>
        </p:txBody>
      </p:sp>
      <p:pic>
        <p:nvPicPr>
          <p:cNvPr id="5" name="Picture 4" descr="Screen Shot 2014-04-02 at 12.44.5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15" t="11385" r="38717" b="85935"/>
          <a:stretch/>
        </p:blipFill>
        <p:spPr>
          <a:xfrm>
            <a:off x="4937760" y="1034629"/>
            <a:ext cx="1818640" cy="2235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69450" y="1266622"/>
            <a:ext cx="671094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i="1" dirty="0" smtClean="0">
                <a:latin typeface="Times"/>
                <a:cs typeface="Times"/>
              </a:rPr>
              <a:t>Prove that:</a:t>
            </a:r>
            <a:endParaRPr lang="en-US" sz="1500" i="1" dirty="0">
              <a:latin typeface="Times"/>
              <a:cs typeface="Times"/>
            </a:endParaRPr>
          </a:p>
        </p:txBody>
      </p:sp>
      <p:pic>
        <p:nvPicPr>
          <p:cNvPr id="8" name="Picture 7" descr="Screen Shot 2014-04-02 at 12.44.5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6" t="9352" r="22833" b="33460"/>
          <a:stretch/>
        </p:blipFill>
        <p:spPr>
          <a:xfrm>
            <a:off x="253122" y="7640319"/>
            <a:ext cx="8357869" cy="47685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3610" y="2347226"/>
            <a:ext cx="67109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latin typeface="Times"/>
                <a:cs typeface="Times"/>
              </a:rPr>
              <a:t>Solution 1: </a:t>
            </a:r>
          </a:p>
          <a:p>
            <a:endParaRPr lang="en-US" sz="1500" b="1" i="1" dirty="0">
              <a:latin typeface="Times"/>
              <a:cs typeface="Times"/>
            </a:endParaRPr>
          </a:p>
          <a:p>
            <a:r>
              <a:rPr lang="en-US" sz="1500" i="1" dirty="0" smtClean="0">
                <a:latin typeface="Times"/>
                <a:cs typeface="Times"/>
              </a:rPr>
              <a:t>From the given condition for a, b, c, with some observations we can put (where x, y, z are real positive numbers):  </a:t>
            </a:r>
            <a:endParaRPr lang="en-US" sz="1500" i="1" dirty="0">
              <a:latin typeface="Times"/>
              <a:cs typeface="Times"/>
            </a:endParaRPr>
          </a:p>
        </p:txBody>
      </p:sp>
      <p:pic>
        <p:nvPicPr>
          <p:cNvPr id="10" name="Picture 9" descr="Screen Shot 2014-04-04 at 15.47.2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271" y="3413618"/>
            <a:ext cx="2781300" cy="381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3610" y="3883340"/>
            <a:ext cx="671094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i="1" dirty="0" smtClean="0">
                <a:latin typeface="Times"/>
                <a:cs typeface="Times"/>
              </a:rPr>
              <a:t>The inequality to be proved can be re-written as:</a:t>
            </a:r>
            <a:endParaRPr lang="en-US" sz="1500" i="1" dirty="0">
              <a:latin typeface="Times"/>
              <a:cs typeface="Times"/>
            </a:endParaRPr>
          </a:p>
        </p:txBody>
      </p:sp>
      <p:pic>
        <p:nvPicPr>
          <p:cNvPr id="12" name="Picture 11" descr="Screen Shot 2014-04-04 at 15.48.4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640" y="4186186"/>
            <a:ext cx="5933440" cy="6488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3610" y="5162522"/>
            <a:ext cx="671094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i="1" dirty="0" smtClean="0">
                <a:latin typeface="Times"/>
                <a:cs typeface="Times"/>
              </a:rPr>
              <a:t>Using AM-GM, we have the </a:t>
            </a:r>
            <a:r>
              <a:rPr lang="en-US" sz="1500" i="1" dirty="0">
                <a:latin typeface="Times"/>
                <a:cs typeface="Times"/>
              </a:rPr>
              <a:t>RHS</a:t>
            </a:r>
            <a:r>
              <a:rPr lang="en-US" sz="1500" i="1" dirty="0" smtClean="0">
                <a:latin typeface="Times"/>
                <a:cs typeface="Times"/>
              </a:rPr>
              <a:t>:</a:t>
            </a:r>
            <a:endParaRPr lang="en-US" sz="1500" i="1" dirty="0">
              <a:latin typeface="Times"/>
              <a:cs typeface="Times"/>
            </a:endParaRPr>
          </a:p>
        </p:txBody>
      </p:sp>
      <p:pic>
        <p:nvPicPr>
          <p:cNvPr id="14" name="Picture 13" descr="Screen Shot 2014-04-04 at 15.48.5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860" y="5041580"/>
            <a:ext cx="4596520" cy="115680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114471" y="5600456"/>
            <a:ext cx="621609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i="1" dirty="0" smtClean="0">
                <a:latin typeface="Times"/>
                <a:cs typeface="Times"/>
              </a:rPr>
              <a:t>LHS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71842" y="6281100"/>
            <a:ext cx="671094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i="1" dirty="0" smtClean="0">
                <a:latin typeface="Times"/>
                <a:cs typeface="Times"/>
              </a:rPr>
              <a:t>Easy to see equality occurs if and only if x = y = z or a = b = c =1</a:t>
            </a:r>
            <a:endParaRPr lang="en-US" sz="1500" i="1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424489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610" y="203466"/>
            <a:ext cx="856383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latin typeface="Times"/>
                <a:cs typeface="Times"/>
              </a:rPr>
              <a:t>Solution 2: </a:t>
            </a:r>
          </a:p>
          <a:p>
            <a:endParaRPr lang="en-US" sz="1500" b="1" i="1" dirty="0">
              <a:latin typeface="Times"/>
              <a:cs typeface="Times"/>
            </a:endParaRPr>
          </a:p>
          <a:p>
            <a:r>
              <a:rPr lang="en-US" sz="1500" i="1" dirty="0" smtClean="0">
                <a:latin typeface="Times"/>
                <a:cs typeface="Times"/>
              </a:rPr>
              <a:t>It is easy to see that among a, b, c there exists at least two of them such that their difference to 1 have the same sign (positive or negative). Why???</a:t>
            </a:r>
          </a:p>
          <a:p>
            <a:endParaRPr lang="en-US" sz="1500" i="1" dirty="0">
              <a:latin typeface="Times"/>
              <a:cs typeface="Times"/>
            </a:endParaRPr>
          </a:p>
          <a:p>
            <a:r>
              <a:rPr lang="en-US" sz="1500" i="1" dirty="0" smtClean="0">
                <a:latin typeface="Times"/>
                <a:cs typeface="Times"/>
              </a:rPr>
              <a:t>Suppose they are a and b, then we have: </a:t>
            </a:r>
          </a:p>
          <a:p>
            <a:endParaRPr lang="en-US" sz="1500" i="1" dirty="0">
              <a:latin typeface="Times"/>
              <a:cs typeface="Times"/>
            </a:endParaRPr>
          </a:p>
          <a:p>
            <a:r>
              <a:rPr lang="en-US" sz="1500" i="1" dirty="0" smtClean="0">
                <a:latin typeface="Times"/>
                <a:cs typeface="Times"/>
              </a:rPr>
              <a:t>which leads to:</a:t>
            </a:r>
          </a:p>
          <a:p>
            <a:endParaRPr lang="en-US" sz="1500" i="1" dirty="0">
              <a:latin typeface="Times"/>
              <a:cs typeface="Times"/>
            </a:endParaRPr>
          </a:p>
          <a:p>
            <a:r>
              <a:rPr lang="en-US" sz="1500" i="1" dirty="0" smtClean="0">
                <a:latin typeface="Times"/>
                <a:cs typeface="Times"/>
              </a:rPr>
              <a:t>However, applying AM-GM, we have:</a:t>
            </a:r>
          </a:p>
          <a:p>
            <a:endParaRPr lang="en-US" sz="1500" i="1" dirty="0">
              <a:latin typeface="Times"/>
              <a:cs typeface="Times"/>
            </a:endParaRPr>
          </a:p>
          <a:p>
            <a:endParaRPr lang="en-US" sz="1500" i="1" dirty="0" smtClean="0">
              <a:latin typeface="Times"/>
              <a:cs typeface="Times"/>
            </a:endParaRPr>
          </a:p>
          <a:p>
            <a:endParaRPr lang="en-US" sz="1500" i="1" dirty="0" smtClean="0">
              <a:latin typeface="Times"/>
              <a:cs typeface="Times"/>
            </a:endParaRPr>
          </a:p>
          <a:p>
            <a:endParaRPr lang="en-US" sz="1500" i="1" dirty="0">
              <a:latin typeface="Times"/>
              <a:cs typeface="Times"/>
            </a:endParaRPr>
          </a:p>
          <a:p>
            <a:endParaRPr lang="en-US" sz="1500" i="1" dirty="0" smtClean="0">
              <a:latin typeface="Times"/>
              <a:cs typeface="Times"/>
            </a:endParaRPr>
          </a:p>
          <a:p>
            <a:r>
              <a:rPr lang="en-US" sz="1500" i="1" dirty="0" smtClean="0">
                <a:latin typeface="Times"/>
                <a:cs typeface="Times"/>
              </a:rPr>
              <a:t>Thus</a:t>
            </a:r>
          </a:p>
          <a:p>
            <a:endParaRPr lang="en-US" sz="1500" i="1" dirty="0">
              <a:latin typeface="Times"/>
              <a:cs typeface="Times"/>
            </a:endParaRPr>
          </a:p>
          <a:p>
            <a:endParaRPr lang="en-US" sz="1500" i="1" dirty="0" smtClean="0">
              <a:latin typeface="Times"/>
              <a:cs typeface="Times"/>
            </a:endParaRPr>
          </a:p>
          <a:p>
            <a:endParaRPr lang="en-US" sz="1500" i="1" dirty="0" smtClean="0">
              <a:latin typeface="Times"/>
              <a:cs typeface="Times"/>
            </a:endParaRPr>
          </a:p>
          <a:p>
            <a:r>
              <a:rPr lang="en-US" sz="1500" i="1" dirty="0" smtClean="0">
                <a:latin typeface="Times"/>
                <a:cs typeface="Times"/>
              </a:rPr>
              <a:t>Then                                          </a:t>
            </a:r>
          </a:p>
          <a:p>
            <a:endParaRPr lang="en-US" sz="1500" i="1" dirty="0" smtClean="0">
              <a:latin typeface="Times"/>
              <a:cs typeface="Times"/>
            </a:endParaRPr>
          </a:p>
          <a:p>
            <a:r>
              <a:rPr lang="en-US" sz="1500" i="1" dirty="0" smtClean="0">
                <a:latin typeface="Times"/>
                <a:cs typeface="Times"/>
              </a:rPr>
              <a:t>Combined with above, we get</a:t>
            </a:r>
          </a:p>
          <a:p>
            <a:endParaRPr lang="en-US" sz="1500" i="1" dirty="0" smtClean="0">
              <a:latin typeface="Times"/>
              <a:cs typeface="Times"/>
            </a:endParaRPr>
          </a:p>
          <a:p>
            <a:r>
              <a:rPr lang="en-US" sz="1500" i="1" dirty="0" smtClean="0">
                <a:latin typeface="Times"/>
                <a:cs typeface="Times"/>
              </a:rPr>
              <a:t>or</a:t>
            </a:r>
            <a:endParaRPr lang="en-US" sz="1500" i="1" dirty="0">
              <a:latin typeface="Times"/>
              <a:cs typeface="Times"/>
            </a:endParaRPr>
          </a:p>
        </p:txBody>
      </p:sp>
      <p:pic>
        <p:nvPicPr>
          <p:cNvPr id="3" name="Picture 2" descr="Screen Shot 2014-04-04 at 15.54.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960" y="1809750"/>
            <a:ext cx="1689100" cy="317500"/>
          </a:xfrm>
          <a:prstGeom prst="rect">
            <a:avLst/>
          </a:prstGeom>
        </p:spPr>
      </p:pic>
      <p:pic>
        <p:nvPicPr>
          <p:cNvPr id="4" name="Picture 3" descr="Screen Shot 2014-04-04 at 15.54.4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550" y="2545080"/>
            <a:ext cx="5727700" cy="1714500"/>
          </a:xfrm>
          <a:prstGeom prst="rect">
            <a:avLst/>
          </a:prstGeom>
        </p:spPr>
      </p:pic>
      <p:pic>
        <p:nvPicPr>
          <p:cNvPr id="5" name="Picture 4" descr="Screen Shot 2014-04-04 at 15.54.3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50" y="1346200"/>
            <a:ext cx="1841500" cy="355600"/>
          </a:xfrm>
          <a:prstGeom prst="rect">
            <a:avLst/>
          </a:prstGeom>
        </p:spPr>
      </p:pic>
      <p:pic>
        <p:nvPicPr>
          <p:cNvPr id="6" name="Picture 5" descr="Screen Shot 2014-04-04 at 15.54.5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80" y="4540250"/>
            <a:ext cx="1752600" cy="368300"/>
          </a:xfrm>
          <a:prstGeom prst="rect">
            <a:avLst/>
          </a:prstGeom>
        </p:spPr>
      </p:pic>
      <p:pic>
        <p:nvPicPr>
          <p:cNvPr id="7" name="Picture 6" descr="Screen Shot 2014-04-04 at 15.55.0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100" y="5017770"/>
            <a:ext cx="5207000" cy="330200"/>
          </a:xfrm>
          <a:prstGeom prst="rect">
            <a:avLst/>
          </a:prstGeom>
        </p:spPr>
      </p:pic>
      <p:pic>
        <p:nvPicPr>
          <p:cNvPr id="8" name="Picture 7" descr="Screen Shot 2014-04-04 at 15.55.09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440" y="5437305"/>
            <a:ext cx="23876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376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51035" y="208369"/>
            <a:ext cx="7068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atin typeface="Arial"/>
                <a:cs typeface="Arial"/>
              </a:rPr>
              <a:t>Problem </a:t>
            </a:r>
            <a:r>
              <a:rPr lang="en-US" sz="3600" dirty="0" smtClean="0">
                <a:latin typeface="Arial"/>
                <a:cs typeface="Arial"/>
              </a:rPr>
              <a:t>2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5770" y="965466"/>
            <a:ext cx="707031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i="1" dirty="0" smtClean="0">
                <a:latin typeface="Times"/>
                <a:cs typeface="Times"/>
              </a:rPr>
              <a:t>For any positive real numbers a, b, c and d such that</a:t>
            </a:r>
          </a:p>
          <a:p>
            <a:endParaRPr lang="en-US" sz="1500" i="1" dirty="0" smtClean="0">
              <a:latin typeface="Times"/>
              <a:cs typeface="Times"/>
            </a:endParaRPr>
          </a:p>
          <a:p>
            <a:r>
              <a:rPr lang="en-US" sz="1500" i="1" dirty="0" smtClean="0">
                <a:latin typeface="Times"/>
                <a:cs typeface="Times"/>
              </a:rPr>
              <a:t>Prove:</a:t>
            </a:r>
            <a:endParaRPr lang="en-US" sz="1500" i="1" dirty="0">
              <a:latin typeface="Times"/>
              <a:cs typeface="Time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695793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500" b="1" i="1" dirty="0" smtClean="0">
              <a:latin typeface="Times"/>
              <a:cs typeface="Times"/>
            </a:endParaRPr>
          </a:p>
          <a:p>
            <a:endParaRPr lang="en-US" sz="1500" b="1" i="1" dirty="0">
              <a:latin typeface="Times"/>
              <a:cs typeface="Times"/>
            </a:endParaRPr>
          </a:p>
          <a:p>
            <a:r>
              <a:rPr lang="en-US" sz="1500" b="1" dirty="0" smtClean="0">
                <a:latin typeface="Times"/>
                <a:cs typeface="Times"/>
              </a:rPr>
              <a:t>Solution 1</a:t>
            </a:r>
            <a:r>
              <a:rPr lang="en-US" sz="1500" b="1" i="1" dirty="0" smtClean="0">
                <a:latin typeface="Times"/>
                <a:cs typeface="Times"/>
              </a:rPr>
              <a:t>:</a:t>
            </a:r>
          </a:p>
          <a:p>
            <a:endParaRPr lang="en-US" sz="1500" b="1" i="1" dirty="0">
              <a:latin typeface="Times"/>
              <a:cs typeface="Times"/>
            </a:endParaRPr>
          </a:p>
          <a:p>
            <a:r>
              <a:rPr lang="en-US" sz="1500" i="1" dirty="0" smtClean="0">
                <a:latin typeface="Times"/>
                <a:cs typeface="Times"/>
              </a:rPr>
              <a:t>Applying Cauchy Schwarz, we have:</a:t>
            </a:r>
          </a:p>
          <a:p>
            <a:endParaRPr lang="en-US" sz="1500" b="1" i="1" dirty="0">
              <a:latin typeface="Times"/>
              <a:cs typeface="Times"/>
            </a:endParaRPr>
          </a:p>
          <a:p>
            <a:endParaRPr lang="en-US" sz="1500" b="1" i="1" dirty="0" smtClean="0">
              <a:latin typeface="Times"/>
              <a:cs typeface="Times"/>
            </a:endParaRPr>
          </a:p>
          <a:p>
            <a:endParaRPr lang="en-US" sz="1500" b="1" i="1" dirty="0">
              <a:latin typeface="Times"/>
              <a:cs typeface="Times"/>
            </a:endParaRPr>
          </a:p>
          <a:p>
            <a:endParaRPr lang="en-US" sz="1500" b="1" i="1" dirty="0" smtClean="0">
              <a:latin typeface="Times"/>
              <a:cs typeface="Times"/>
            </a:endParaRPr>
          </a:p>
          <a:p>
            <a:endParaRPr lang="en-US" sz="1500" b="1" i="1" dirty="0">
              <a:latin typeface="Times"/>
              <a:cs typeface="Times"/>
            </a:endParaRPr>
          </a:p>
          <a:p>
            <a:endParaRPr lang="en-US" sz="1500" b="1" i="1" dirty="0" smtClean="0">
              <a:latin typeface="Times"/>
              <a:cs typeface="Times"/>
            </a:endParaRPr>
          </a:p>
          <a:p>
            <a:endParaRPr lang="en-US" sz="1500" b="1" i="1" dirty="0">
              <a:latin typeface="Times"/>
              <a:cs typeface="Times"/>
            </a:endParaRPr>
          </a:p>
          <a:p>
            <a:r>
              <a:rPr lang="en-US" sz="1500" i="1" dirty="0" smtClean="0">
                <a:latin typeface="Times"/>
                <a:cs typeface="Times"/>
              </a:rPr>
              <a:t>This means:</a:t>
            </a:r>
          </a:p>
          <a:p>
            <a:endParaRPr lang="en-US" sz="1500" i="1" dirty="0" smtClean="0">
              <a:latin typeface="Times"/>
              <a:cs typeface="Times"/>
            </a:endParaRPr>
          </a:p>
          <a:p>
            <a:r>
              <a:rPr lang="en-US" sz="1500" i="1" dirty="0" smtClean="0">
                <a:latin typeface="Times"/>
                <a:cs typeface="Times"/>
              </a:rPr>
              <a:t>and</a:t>
            </a:r>
            <a:r>
              <a:rPr lang="en-US" sz="1500" b="1" i="1" dirty="0" smtClean="0">
                <a:latin typeface="Times"/>
                <a:cs typeface="Times"/>
              </a:rPr>
              <a:t> </a:t>
            </a:r>
          </a:p>
          <a:p>
            <a:endParaRPr lang="en-US" sz="1500" b="1" i="1" dirty="0">
              <a:latin typeface="Times"/>
              <a:cs typeface="Times"/>
            </a:endParaRPr>
          </a:p>
          <a:p>
            <a:r>
              <a:rPr lang="en-US" sz="1500" i="1" dirty="0" smtClean="0">
                <a:latin typeface="Times"/>
                <a:cs typeface="Times"/>
              </a:rPr>
              <a:t/>
            </a:r>
            <a:br>
              <a:rPr lang="en-US" sz="1500" i="1" dirty="0" smtClean="0">
                <a:latin typeface="Times"/>
                <a:cs typeface="Times"/>
              </a:rPr>
            </a:br>
            <a:r>
              <a:rPr lang="en-US" sz="1500" i="1" dirty="0" smtClean="0">
                <a:latin typeface="Times"/>
                <a:cs typeface="Times"/>
              </a:rPr>
              <a:t>In addition, following AM-GM we have:</a:t>
            </a:r>
          </a:p>
          <a:p>
            <a:endParaRPr lang="en-US" sz="1500" i="1" dirty="0">
              <a:latin typeface="Times"/>
              <a:cs typeface="Times"/>
            </a:endParaRPr>
          </a:p>
          <a:p>
            <a:r>
              <a:rPr lang="en-US" sz="1500" i="1" dirty="0" smtClean="0">
                <a:latin typeface="Times"/>
                <a:cs typeface="Times"/>
              </a:rPr>
              <a:t>Combined together, we have </a:t>
            </a:r>
            <a:r>
              <a:rPr lang="en-US" sz="1500" i="1" dirty="0" err="1" smtClean="0">
                <a:latin typeface="Times"/>
                <a:cs typeface="Times"/>
              </a:rPr>
              <a:t>abcd</a:t>
            </a:r>
            <a:r>
              <a:rPr lang="en-US" sz="1500" i="1" dirty="0" smtClean="0">
                <a:latin typeface="Times"/>
                <a:cs typeface="Times"/>
              </a:rPr>
              <a:t> &gt;= 3.</a:t>
            </a:r>
          </a:p>
          <a:p>
            <a:r>
              <a:rPr lang="en-US" sz="1500" i="1" dirty="0" smtClean="0">
                <a:latin typeface="Times"/>
                <a:cs typeface="Times"/>
              </a:rPr>
              <a:t>Equality occurs if and only if:</a:t>
            </a:r>
          </a:p>
          <a:p>
            <a:endParaRPr lang="en-US" sz="1500" i="1" dirty="0">
              <a:latin typeface="Times"/>
              <a:cs typeface="Times"/>
            </a:endParaRPr>
          </a:p>
          <a:p>
            <a:endParaRPr lang="en-US" sz="1500" b="1" i="1" dirty="0">
              <a:latin typeface="Times"/>
              <a:cs typeface="Times"/>
            </a:endParaRPr>
          </a:p>
          <a:p>
            <a:endParaRPr lang="en-US" sz="1500" i="1" dirty="0">
              <a:latin typeface="Times"/>
              <a:cs typeface="Times"/>
            </a:endParaRPr>
          </a:p>
        </p:txBody>
      </p:sp>
      <p:pic>
        <p:nvPicPr>
          <p:cNvPr id="6" name="Picture 5" descr="Screen Shot 2014-04-04 at 17.23.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131" y="811501"/>
            <a:ext cx="3348155" cy="689009"/>
          </a:xfrm>
          <a:prstGeom prst="rect">
            <a:avLst/>
          </a:prstGeom>
        </p:spPr>
      </p:pic>
      <p:pic>
        <p:nvPicPr>
          <p:cNvPr id="8" name="Picture 7" descr="Screen Shot 2014-04-04 at 17.23.2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0" y="1386201"/>
            <a:ext cx="4974260" cy="903488"/>
          </a:xfrm>
          <a:prstGeom prst="rect">
            <a:avLst/>
          </a:prstGeom>
        </p:spPr>
      </p:pic>
      <p:pic>
        <p:nvPicPr>
          <p:cNvPr id="10" name="Picture 9" descr="Screen Shot 2014-04-04 at 17.23.2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417" y="2936801"/>
            <a:ext cx="5294766" cy="1356098"/>
          </a:xfrm>
          <a:prstGeom prst="rect">
            <a:avLst/>
          </a:prstGeom>
        </p:spPr>
      </p:pic>
      <p:pic>
        <p:nvPicPr>
          <p:cNvPr id="11" name="Picture 10" descr="Screen Shot 2014-04-04 at 17.23.3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827" y="4367354"/>
            <a:ext cx="3634737" cy="519248"/>
          </a:xfrm>
          <a:prstGeom prst="rect">
            <a:avLst/>
          </a:prstGeom>
        </p:spPr>
      </p:pic>
      <p:pic>
        <p:nvPicPr>
          <p:cNvPr id="12" name="Picture 11" descr="Screen Shot 2014-04-04 at 17.23.4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216" y="4820263"/>
            <a:ext cx="3361748" cy="500163"/>
          </a:xfrm>
          <a:prstGeom prst="rect">
            <a:avLst/>
          </a:prstGeom>
        </p:spPr>
      </p:pic>
      <p:pic>
        <p:nvPicPr>
          <p:cNvPr id="13" name="Picture 12" descr="Screen Shot 2014-04-04 at 17.24.20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387" y="5472062"/>
            <a:ext cx="4460693" cy="504790"/>
          </a:xfrm>
          <a:prstGeom prst="rect">
            <a:avLst/>
          </a:prstGeom>
        </p:spPr>
      </p:pic>
      <p:pic>
        <p:nvPicPr>
          <p:cNvPr id="14" name="Picture 13" descr="Screen Shot 2014-04-04 at 17.24.42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298" y="6329454"/>
            <a:ext cx="821941" cy="280002"/>
          </a:xfrm>
          <a:prstGeom prst="rect">
            <a:avLst/>
          </a:prstGeom>
        </p:spPr>
      </p:pic>
      <p:pic>
        <p:nvPicPr>
          <p:cNvPr id="15" name="Picture 14" descr="Screen Shot 2014-04-04 at 17.24.46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370" y="6304054"/>
            <a:ext cx="1237430" cy="29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277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799" y="1003951"/>
            <a:ext cx="856670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 smtClean="0">
                <a:latin typeface="Times"/>
                <a:cs typeface="Times"/>
              </a:rPr>
              <a:t>Solution 2</a:t>
            </a:r>
            <a:r>
              <a:rPr lang="en-US" sz="1500" b="1" i="1" dirty="0" smtClean="0">
                <a:latin typeface="Times"/>
                <a:cs typeface="Times"/>
              </a:rPr>
              <a:t>:</a:t>
            </a:r>
          </a:p>
          <a:p>
            <a:endParaRPr lang="en-US" sz="1500" b="1" i="1" dirty="0">
              <a:latin typeface="Times"/>
              <a:cs typeface="Times"/>
            </a:endParaRPr>
          </a:p>
          <a:p>
            <a:r>
              <a:rPr lang="en-US" sz="1500" i="1" dirty="0" smtClean="0">
                <a:latin typeface="Times"/>
                <a:cs typeface="Times"/>
              </a:rPr>
              <a:t>Let </a:t>
            </a:r>
          </a:p>
          <a:p>
            <a:endParaRPr lang="en-US" sz="1500" i="1" dirty="0">
              <a:latin typeface="Times"/>
              <a:cs typeface="Times"/>
            </a:endParaRPr>
          </a:p>
          <a:p>
            <a:r>
              <a:rPr lang="en-US" sz="1500" i="1" dirty="0" smtClean="0">
                <a:latin typeface="Times"/>
                <a:cs typeface="Times"/>
              </a:rPr>
              <a:t>then we have</a:t>
            </a:r>
          </a:p>
          <a:p>
            <a:endParaRPr lang="en-US" sz="1500" i="1" dirty="0">
              <a:latin typeface="Times"/>
              <a:cs typeface="Times"/>
            </a:endParaRPr>
          </a:p>
          <a:p>
            <a:r>
              <a:rPr lang="en-US" sz="1500" i="1" dirty="0" smtClean="0">
                <a:latin typeface="Times"/>
                <a:cs typeface="Times"/>
              </a:rPr>
              <a:t>and</a:t>
            </a:r>
          </a:p>
          <a:p>
            <a:endParaRPr lang="en-US" sz="1500" i="1" dirty="0" smtClean="0">
              <a:latin typeface="Times"/>
              <a:cs typeface="Times"/>
            </a:endParaRPr>
          </a:p>
          <a:p>
            <a:r>
              <a:rPr lang="en-US" sz="1500" i="1" dirty="0" smtClean="0">
                <a:latin typeface="Times"/>
                <a:cs typeface="Times"/>
              </a:rPr>
              <a:t>To prove </a:t>
            </a:r>
            <a:r>
              <a:rPr lang="en-US" sz="1500" i="1" dirty="0" err="1" smtClean="0">
                <a:latin typeface="Times"/>
                <a:cs typeface="Times"/>
              </a:rPr>
              <a:t>abcd</a:t>
            </a:r>
            <a:r>
              <a:rPr lang="en-US" sz="1500" i="1" dirty="0" smtClean="0">
                <a:latin typeface="Times"/>
                <a:cs typeface="Times"/>
              </a:rPr>
              <a:t> &gt;= 3, we need to prove that:</a:t>
            </a:r>
          </a:p>
          <a:p>
            <a:endParaRPr lang="en-US" sz="1500" i="1" dirty="0">
              <a:latin typeface="Times"/>
              <a:cs typeface="Times"/>
            </a:endParaRPr>
          </a:p>
          <a:p>
            <a:endParaRPr lang="en-US" sz="1500" i="1" dirty="0" smtClean="0">
              <a:latin typeface="Times"/>
              <a:cs typeface="Times"/>
            </a:endParaRPr>
          </a:p>
          <a:p>
            <a:endParaRPr lang="en-US" sz="1500" i="1" dirty="0">
              <a:latin typeface="Times"/>
              <a:cs typeface="Times"/>
            </a:endParaRPr>
          </a:p>
          <a:p>
            <a:r>
              <a:rPr lang="en-US" sz="1500" i="1" dirty="0" smtClean="0">
                <a:latin typeface="Times"/>
                <a:cs typeface="Times"/>
              </a:rPr>
              <a:t>However, this is trivially true due to AM-GM, hence:</a:t>
            </a:r>
          </a:p>
          <a:p>
            <a:endParaRPr lang="en-US" sz="1500" b="1" i="1" dirty="0">
              <a:latin typeface="Times"/>
              <a:cs typeface="Times"/>
            </a:endParaRPr>
          </a:p>
          <a:p>
            <a:endParaRPr lang="en-US" sz="1500" b="1" i="1" dirty="0" smtClean="0">
              <a:latin typeface="Times"/>
              <a:cs typeface="Times"/>
            </a:endParaRPr>
          </a:p>
          <a:p>
            <a:endParaRPr lang="en-US" sz="1500" b="1" i="1" dirty="0">
              <a:latin typeface="Times"/>
              <a:cs typeface="Times"/>
            </a:endParaRPr>
          </a:p>
          <a:p>
            <a:endParaRPr lang="en-US" sz="1500" b="1" i="1" dirty="0" smtClean="0">
              <a:latin typeface="Times"/>
              <a:cs typeface="Times"/>
            </a:endParaRPr>
          </a:p>
          <a:p>
            <a:endParaRPr lang="en-US" sz="1500" b="1" i="1" dirty="0">
              <a:latin typeface="Times"/>
              <a:cs typeface="Times"/>
            </a:endParaRPr>
          </a:p>
          <a:p>
            <a:r>
              <a:rPr lang="en-US" sz="1500" i="1" dirty="0" smtClean="0">
                <a:latin typeface="Times"/>
                <a:cs typeface="Times"/>
              </a:rPr>
              <a:t>And the proof is done!!!</a:t>
            </a:r>
            <a:endParaRPr lang="en-US" sz="1500" i="1" dirty="0">
              <a:latin typeface="Times"/>
              <a:cs typeface="Times"/>
            </a:endParaRPr>
          </a:p>
          <a:p>
            <a:endParaRPr lang="en-US" sz="1500" i="1" dirty="0">
              <a:latin typeface="Times"/>
              <a:cs typeface="Times"/>
            </a:endParaRPr>
          </a:p>
        </p:txBody>
      </p:sp>
      <p:pic>
        <p:nvPicPr>
          <p:cNvPr id="3" name="Picture 2" descr="Screen Shot 2014-04-04 at 17.24.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969" y="1430045"/>
            <a:ext cx="2364363" cy="408548"/>
          </a:xfrm>
          <a:prstGeom prst="rect">
            <a:avLst/>
          </a:prstGeom>
        </p:spPr>
      </p:pic>
      <p:pic>
        <p:nvPicPr>
          <p:cNvPr id="4" name="Picture 3" descr="Screen Shot 2014-04-04 at 17.24.5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468" y="1458476"/>
            <a:ext cx="773634" cy="339008"/>
          </a:xfrm>
          <a:prstGeom prst="rect">
            <a:avLst/>
          </a:prstGeom>
        </p:spPr>
      </p:pic>
      <p:pic>
        <p:nvPicPr>
          <p:cNvPr id="5" name="Picture 4" descr="Screen Shot 2014-04-04 at 17.25.0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043" y="1943743"/>
            <a:ext cx="1461377" cy="307168"/>
          </a:xfrm>
          <a:prstGeom prst="rect">
            <a:avLst/>
          </a:prstGeom>
        </p:spPr>
      </p:pic>
      <p:pic>
        <p:nvPicPr>
          <p:cNvPr id="6" name="Picture 5" descr="Screen Shot 2014-04-04 at 17.25.1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707" y="2250911"/>
            <a:ext cx="5987356" cy="664362"/>
          </a:xfrm>
          <a:prstGeom prst="rect">
            <a:avLst/>
          </a:prstGeom>
        </p:spPr>
      </p:pic>
      <p:pic>
        <p:nvPicPr>
          <p:cNvPr id="7" name="Picture 6" descr="Screen Shot 2014-04-04 at 17.25.2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450" y="3137627"/>
            <a:ext cx="3669489" cy="642771"/>
          </a:xfrm>
          <a:prstGeom prst="rect">
            <a:avLst/>
          </a:prstGeom>
        </p:spPr>
      </p:pic>
      <p:pic>
        <p:nvPicPr>
          <p:cNvPr id="8" name="Picture 7" descr="Screen Shot 2014-04-04 at 17.25.26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969" y="4157802"/>
            <a:ext cx="7020298" cy="76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0512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760</Words>
  <Application>Microsoft Macintosh PowerPoint</Application>
  <PresentationFormat>On-screen Show (4:3)</PresentationFormat>
  <Paragraphs>280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Dublin Maths Camp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Systems Biology Ireland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 Nguyen</dc:creator>
  <cp:lastModifiedBy>Lan Nguyen</cp:lastModifiedBy>
  <cp:revision>65</cp:revision>
  <dcterms:created xsi:type="dcterms:W3CDTF">2014-04-02T10:47:12Z</dcterms:created>
  <dcterms:modified xsi:type="dcterms:W3CDTF">2014-04-06T19:00:33Z</dcterms:modified>
</cp:coreProperties>
</file>